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33"/>
  </p:notesMasterIdLst>
  <p:sldIdLst>
    <p:sldId id="339" r:id="rId3"/>
    <p:sldId id="464" r:id="rId4"/>
    <p:sldId id="465" r:id="rId5"/>
    <p:sldId id="301" r:id="rId6"/>
    <p:sldId id="300" r:id="rId7"/>
    <p:sldId id="304" r:id="rId8"/>
    <p:sldId id="468" r:id="rId9"/>
    <p:sldId id="392" r:id="rId10"/>
    <p:sldId id="452" r:id="rId11"/>
    <p:sldId id="453" r:id="rId12"/>
    <p:sldId id="295" r:id="rId13"/>
    <p:sldId id="480" r:id="rId14"/>
    <p:sldId id="469" r:id="rId15"/>
    <p:sldId id="470" r:id="rId16"/>
    <p:sldId id="471" r:id="rId17"/>
    <p:sldId id="472" r:id="rId18"/>
    <p:sldId id="473" r:id="rId19"/>
    <p:sldId id="474" r:id="rId20"/>
    <p:sldId id="475" r:id="rId21"/>
    <p:sldId id="476" r:id="rId22"/>
    <p:sldId id="482" r:id="rId23"/>
    <p:sldId id="280" r:id="rId24"/>
    <p:sldId id="282" r:id="rId25"/>
    <p:sldId id="456" r:id="rId26"/>
    <p:sldId id="325" r:id="rId27"/>
    <p:sldId id="335" r:id="rId28"/>
    <p:sldId id="481" r:id="rId29"/>
    <p:sldId id="307" r:id="rId30"/>
    <p:sldId id="333" r:id="rId31"/>
    <p:sldId id="47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CEFE0E-0A97-4683-B9DE-2CDF555F9D9C}" v="1" dt="2021-10-24T17:24:41.7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5" autoAdjust="0"/>
    <p:restoredTop sz="94660"/>
  </p:normalViewPr>
  <p:slideViewPr>
    <p:cSldViewPr snapToGrid="0">
      <p:cViewPr varScale="1">
        <p:scale>
          <a:sx n="59" d="100"/>
          <a:sy n="59" d="100"/>
        </p:scale>
        <p:origin x="63" y="6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microsoft.com/office/2015/10/relationships/revisionInfo" Target="revisionInfo.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vin Reddick" userId="ced8826af25a8881" providerId="LiveId" clId="{50CEFE0E-0A97-4683-B9DE-2CDF555F9D9C}"/>
    <pc:docChg chg="custSel addSld modSld">
      <pc:chgData name="Gavin Reddick" userId="ced8826af25a8881" providerId="LiveId" clId="{50CEFE0E-0A97-4683-B9DE-2CDF555F9D9C}" dt="2021-10-24T17:28:17.514" v="12" actId="478"/>
      <pc:docMkLst>
        <pc:docMk/>
      </pc:docMkLst>
      <pc:sldChg chg="delSp modSp add mod">
        <pc:chgData name="Gavin Reddick" userId="ced8826af25a8881" providerId="LiveId" clId="{50CEFE0E-0A97-4683-B9DE-2CDF555F9D9C}" dt="2021-10-24T17:28:17.514" v="12" actId="478"/>
        <pc:sldMkLst>
          <pc:docMk/>
          <pc:sldMk cId="2063892144" sldId="333"/>
        </pc:sldMkLst>
        <pc:spChg chg="mod">
          <ac:chgData name="Gavin Reddick" userId="ced8826af25a8881" providerId="LiveId" clId="{50CEFE0E-0A97-4683-B9DE-2CDF555F9D9C}" dt="2021-10-24T17:28:05.669" v="11" actId="14100"/>
          <ac:spMkLst>
            <pc:docMk/>
            <pc:sldMk cId="2063892144" sldId="333"/>
            <ac:spMk id="6" creationId="{DA6A75CA-C3EF-FD4F-8051-5D26AB7DE84E}"/>
          </ac:spMkLst>
        </pc:spChg>
        <pc:picChg chg="del">
          <ac:chgData name="Gavin Reddick" userId="ced8826af25a8881" providerId="LiveId" clId="{50CEFE0E-0A97-4683-B9DE-2CDF555F9D9C}" dt="2021-10-24T17:28:17.514" v="12" actId="478"/>
          <ac:picMkLst>
            <pc:docMk/>
            <pc:sldMk cId="2063892144" sldId="333"/>
            <ac:picMk id="4" creationId="{953354F8-F889-47F8-876A-971A9A1ACE9A}"/>
          </ac:picMkLst>
        </pc:picChg>
      </pc:sldChg>
      <pc:sldChg chg="modSp mod">
        <pc:chgData name="Gavin Reddick" userId="ced8826af25a8881" providerId="LiveId" clId="{50CEFE0E-0A97-4683-B9DE-2CDF555F9D9C}" dt="2021-10-24T17:23:51.268" v="6" actId="20577"/>
        <pc:sldMkLst>
          <pc:docMk/>
          <pc:sldMk cId="468609493" sldId="339"/>
        </pc:sldMkLst>
        <pc:spChg chg="mod">
          <ac:chgData name="Gavin Reddick" userId="ced8826af25a8881" providerId="LiveId" clId="{50CEFE0E-0A97-4683-B9DE-2CDF555F9D9C}" dt="2021-10-24T17:23:51.268" v="6" actId="20577"/>
          <ac:spMkLst>
            <pc:docMk/>
            <pc:sldMk cId="468609493" sldId="339"/>
            <ac:spMk id="8" creationId="{0906794A-3A57-EB45-935D-AC51221143E3}"/>
          </ac:spMkLst>
        </pc:spChg>
      </pc:sldChg>
      <pc:sldChg chg="modSp mod">
        <pc:chgData name="Gavin Reddick" userId="ced8826af25a8881" providerId="LiveId" clId="{50CEFE0E-0A97-4683-B9DE-2CDF555F9D9C}" dt="2021-10-24T17:24:49.922" v="9" actId="13926"/>
        <pc:sldMkLst>
          <pc:docMk/>
          <pc:sldMk cId="2579774206" sldId="480"/>
        </pc:sldMkLst>
        <pc:graphicFrameChg chg="mod modGraphic">
          <ac:chgData name="Gavin Reddick" userId="ced8826af25a8881" providerId="LiveId" clId="{50CEFE0E-0A97-4683-B9DE-2CDF555F9D9C}" dt="2021-10-24T17:24:49.922" v="9" actId="13926"/>
          <ac:graphicFrameMkLst>
            <pc:docMk/>
            <pc:sldMk cId="2579774206" sldId="480"/>
            <ac:graphicFrameMk id="4" creationId="{62789A34-CEE1-4088-BD2F-E3BA69C0295F}"/>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Book3"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7"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Award Timeline of Researcher with Multiple</a:t>
            </a:r>
            <a:r>
              <a:rPr lang="en-GB" baseline="0"/>
              <a:t> Funders</a:t>
            </a:r>
            <a:r>
              <a:rPr lang="en-GB"/>
              <a:t> </a:t>
            </a:r>
          </a:p>
        </c:rich>
      </c:tx>
      <c:overlay val="1"/>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stacked"/>
        <c:varyColors val="0"/>
        <c:ser>
          <c:idx val="0"/>
          <c:order val="0"/>
          <c:tx>
            <c:strRef>
              <c:f>Sheet3!$B$3</c:f>
              <c:strCache>
                <c:ptCount val="1"/>
                <c:pt idx="0">
                  <c:v>Award Start Date</c:v>
                </c:pt>
              </c:strCache>
            </c:strRef>
          </c:tx>
          <c:spPr>
            <a:noFill/>
            <a:ln>
              <a:noFill/>
            </a:ln>
            <a:effectLst/>
          </c:spPr>
          <c:invertIfNegative val="0"/>
          <c:val>
            <c:numRef>
              <c:f>Sheet3!$B$4:$B$25</c:f>
              <c:numCache>
                <c:formatCode>m/d/yyyy</c:formatCode>
                <c:ptCount val="22"/>
                <c:pt idx="0">
                  <c:v>38384</c:v>
                </c:pt>
                <c:pt idx="1">
                  <c:v>38845</c:v>
                </c:pt>
                <c:pt idx="2">
                  <c:v>38991</c:v>
                </c:pt>
                <c:pt idx="3">
                  <c:v>39316</c:v>
                </c:pt>
                <c:pt idx="4">
                  <c:v>39722</c:v>
                </c:pt>
                <c:pt idx="5">
                  <c:v>40210</c:v>
                </c:pt>
                <c:pt idx="6">
                  <c:v>40452</c:v>
                </c:pt>
                <c:pt idx="7">
                  <c:v>40456</c:v>
                </c:pt>
                <c:pt idx="8">
                  <c:v>40525</c:v>
                </c:pt>
                <c:pt idx="9">
                  <c:v>40664</c:v>
                </c:pt>
                <c:pt idx="10">
                  <c:v>41183</c:v>
                </c:pt>
                <c:pt idx="11">
                  <c:v>41183</c:v>
                </c:pt>
                <c:pt idx="12">
                  <c:v>41548</c:v>
                </c:pt>
                <c:pt idx="13">
                  <c:v>41913</c:v>
                </c:pt>
                <c:pt idx="14">
                  <c:v>41913</c:v>
                </c:pt>
                <c:pt idx="15">
                  <c:v>42036</c:v>
                </c:pt>
                <c:pt idx="16">
                  <c:v>42064</c:v>
                </c:pt>
                <c:pt idx="17">
                  <c:v>42095</c:v>
                </c:pt>
                <c:pt idx="18">
                  <c:v>42278</c:v>
                </c:pt>
                <c:pt idx="19">
                  <c:v>42555</c:v>
                </c:pt>
                <c:pt idx="20">
                  <c:v>42583</c:v>
                </c:pt>
                <c:pt idx="21">
                  <c:v>43647</c:v>
                </c:pt>
              </c:numCache>
            </c:numRef>
          </c:val>
          <c:extLst>
            <c:ext xmlns:c16="http://schemas.microsoft.com/office/drawing/2014/chart" uri="{C3380CC4-5D6E-409C-BE32-E72D297353CC}">
              <c16:uniqueId val="{00000000-12AC-4601-9340-58671BFC0E53}"/>
            </c:ext>
          </c:extLst>
        </c:ser>
        <c:ser>
          <c:idx val="1"/>
          <c:order val="1"/>
          <c:tx>
            <c:strRef>
              <c:f>Sheet3!$D$3</c:f>
              <c:strCache>
                <c:ptCount val="1"/>
                <c:pt idx="0">
                  <c:v>Funder A</c:v>
                </c:pt>
              </c:strCache>
            </c:strRef>
          </c:tx>
          <c:spPr>
            <a:solidFill>
              <a:schemeClr val="accent2"/>
            </a:solidFill>
            <a:ln>
              <a:noFill/>
            </a:ln>
            <a:effectLst/>
          </c:spPr>
          <c:invertIfNegative val="0"/>
          <c:val>
            <c:numRef>
              <c:f>Sheet3!$D$4:$D$25</c:f>
              <c:numCache>
                <c:formatCode>General</c:formatCode>
                <c:ptCount val="22"/>
                <c:pt idx="0">
                  <c:v>1094</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135</c:v>
                </c:pt>
                <c:pt idx="18">
                  <c:v>1095</c:v>
                </c:pt>
                <c:pt idx="19">
                  <c:v>1094</c:v>
                </c:pt>
                <c:pt idx="20">
                  <c:v>729</c:v>
                </c:pt>
                <c:pt idx="21">
                  <c:v>0</c:v>
                </c:pt>
              </c:numCache>
            </c:numRef>
          </c:val>
          <c:extLst>
            <c:ext xmlns:c16="http://schemas.microsoft.com/office/drawing/2014/chart" uri="{C3380CC4-5D6E-409C-BE32-E72D297353CC}">
              <c16:uniqueId val="{00000001-12AC-4601-9340-58671BFC0E53}"/>
            </c:ext>
          </c:extLst>
        </c:ser>
        <c:ser>
          <c:idx val="2"/>
          <c:order val="2"/>
          <c:tx>
            <c:strRef>
              <c:f>Sheet3!$E$3</c:f>
              <c:strCache>
                <c:ptCount val="1"/>
                <c:pt idx="0">
                  <c:v>Funder B</c:v>
                </c:pt>
              </c:strCache>
            </c:strRef>
          </c:tx>
          <c:spPr>
            <a:solidFill>
              <a:schemeClr val="accent3"/>
            </a:solidFill>
            <a:ln>
              <a:noFill/>
            </a:ln>
            <a:effectLst/>
          </c:spPr>
          <c:invertIfNegative val="0"/>
          <c:val>
            <c:numRef>
              <c:f>Sheet3!$E$4:$E$25</c:f>
              <c:numCache>
                <c:formatCode>General</c:formatCode>
                <c:ptCount val="22"/>
                <c:pt idx="0">
                  <c:v>0</c:v>
                </c:pt>
                <c:pt idx="1">
                  <c:v>1095</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2-12AC-4601-9340-58671BFC0E53}"/>
            </c:ext>
          </c:extLst>
        </c:ser>
        <c:ser>
          <c:idx val="3"/>
          <c:order val="3"/>
          <c:tx>
            <c:strRef>
              <c:f>Sheet3!$F$3</c:f>
              <c:strCache>
                <c:ptCount val="1"/>
                <c:pt idx="0">
                  <c:v>Funder C</c:v>
                </c:pt>
              </c:strCache>
            </c:strRef>
          </c:tx>
          <c:spPr>
            <a:solidFill>
              <a:schemeClr val="accent4"/>
            </a:solidFill>
            <a:ln>
              <a:noFill/>
            </a:ln>
            <a:effectLst/>
          </c:spPr>
          <c:invertIfNegative val="0"/>
          <c:val>
            <c:numRef>
              <c:f>Sheet3!$F$4:$F$25</c:f>
              <c:numCache>
                <c:formatCode>General</c:formatCode>
                <c:ptCount val="22"/>
                <c:pt idx="0">
                  <c:v>0</c:v>
                </c:pt>
                <c:pt idx="1">
                  <c:v>0</c:v>
                </c:pt>
                <c:pt idx="2">
                  <c:v>1096</c:v>
                </c:pt>
                <c:pt idx="3">
                  <c:v>366</c:v>
                </c:pt>
                <c:pt idx="4">
                  <c:v>0</c:v>
                </c:pt>
                <c:pt idx="5">
                  <c:v>0</c:v>
                </c:pt>
                <c:pt idx="6">
                  <c:v>1096</c:v>
                </c:pt>
                <c:pt idx="7">
                  <c:v>0</c:v>
                </c:pt>
                <c:pt idx="8">
                  <c:v>0</c:v>
                </c:pt>
                <c:pt idx="9">
                  <c:v>0</c:v>
                </c:pt>
                <c:pt idx="10">
                  <c:v>0</c:v>
                </c:pt>
                <c:pt idx="11">
                  <c:v>92</c:v>
                </c:pt>
                <c:pt idx="12">
                  <c:v>0</c:v>
                </c:pt>
                <c:pt idx="13">
                  <c:v>0</c:v>
                </c:pt>
                <c:pt idx="14">
                  <c:v>0</c:v>
                </c:pt>
                <c:pt idx="15">
                  <c:v>0</c:v>
                </c:pt>
                <c:pt idx="16">
                  <c:v>0</c:v>
                </c:pt>
                <c:pt idx="17">
                  <c:v>0</c:v>
                </c:pt>
                <c:pt idx="18">
                  <c:v>0</c:v>
                </c:pt>
                <c:pt idx="19">
                  <c:v>0</c:v>
                </c:pt>
                <c:pt idx="20">
                  <c:v>0</c:v>
                </c:pt>
                <c:pt idx="21">
                  <c:v>365</c:v>
                </c:pt>
              </c:numCache>
            </c:numRef>
          </c:val>
          <c:extLst>
            <c:ext xmlns:c16="http://schemas.microsoft.com/office/drawing/2014/chart" uri="{C3380CC4-5D6E-409C-BE32-E72D297353CC}">
              <c16:uniqueId val="{00000003-12AC-4601-9340-58671BFC0E53}"/>
            </c:ext>
          </c:extLst>
        </c:ser>
        <c:ser>
          <c:idx val="4"/>
          <c:order val="4"/>
          <c:tx>
            <c:strRef>
              <c:f>Sheet3!$G$3</c:f>
              <c:strCache>
                <c:ptCount val="1"/>
                <c:pt idx="0">
                  <c:v>Funder D</c:v>
                </c:pt>
              </c:strCache>
            </c:strRef>
          </c:tx>
          <c:spPr>
            <a:solidFill>
              <a:schemeClr val="accent5"/>
            </a:solidFill>
            <a:ln>
              <a:noFill/>
            </a:ln>
            <a:effectLst/>
          </c:spPr>
          <c:invertIfNegative val="0"/>
          <c:val>
            <c:numRef>
              <c:f>Sheet3!$G$4:$G$25</c:f>
              <c:numCache>
                <c:formatCode>General</c:formatCode>
                <c:ptCount val="22"/>
                <c:pt idx="0">
                  <c:v>0</c:v>
                </c:pt>
                <c:pt idx="1">
                  <c:v>0</c:v>
                </c:pt>
                <c:pt idx="2">
                  <c:v>0</c:v>
                </c:pt>
                <c:pt idx="3">
                  <c:v>0</c:v>
                </c:pt>
                <c:pt idx="4">
                  <c:v>1400</c:v>
                </c:pt>
                <c:pt idx="5">
                  <c:v>2191</c:v>
                </c:pt>
                <c:pt idx="6">
                  <c:v>0</c:v>
                </c:pt>
                <c:pt idx="7">
                  <c:v>1339</c:v>
                </c:pt>
                <c:pt idx="8">
                  <c:v>365</c:v>
                </c:pt>
                <c:pt idx="9">
                  <c:v>0</c:v>
                </c:pt>
                <c:pt idx="10">
                  <c:v>1095</c:v>
                </c:pt>
                <c:pt idx="11">
                  <c:v>0</c:v>
                </c:pt>
                <c:pt idx="12">
                  <c:v>0</c:v>
                </c:pt>
                <c:pt idx="13">
                  <c:v>0</c:v>
                </c:pt>
                <c:pt idx="14">
                  <c:v>1096</c:v>
                </c:pt>
                <c:pt idx="15">
                  <c:v>2192</c:v>
                </c:pt>
                <c:pt idx="16">
                  <c:v>0</c:v>
                </c:pt>
                <c:pt idx="17">
                  <c:v>0</c:v>
                </c:pt>
                <c:pt idx="18">
                  <c:v>0</c:v>
                </c:pt>
                <c:pt idx="19">
                  <c:v>0</c:v>
                </c:pt>
                <c:pt idx="20">
                  <c:v>0</c:v>
                </c:pt>
                <c:pt idx="21">
                  <c:v>0</c:v>
                </c:pt>
              </c:numCache>
            </c:numRef>
          </c:val>
          <c:extLst>
            <c:ext xmlns:c16="http://schemas.microsoft.com/office/drawing/2014/chart" uri="{C3380CC4-5D6E-409C-BE32-E72D297353CC}">
              <c16:uniqueId val="{00000004-12AC-4601-9340-58671BFC0E53}"/>
            </c:ext>
          </c:extLst>
        </c:ser>
        <c:ser>
          <c:idx val="5"/>
          <c:order val="5"/>
          <c:tx>
            <c:strRef>
              <c:f>Sheet3!$H$3</c:f>
              <c:strCache>
                <c:ptCount val="1"/>
                <c:pt idx="0">
                  <c:v>Funder E</c:v>
                </c:pt>
              </c:strCache>
            </c:strRef>
          </c:tx>
          <c:spPr>
            <a:solidFill>
              <a:schemeClr val="accent6"/>
            </a:solidFill>
            <a:ln>
              <a:noFill/>
            </a:ln>
            <a:effectLst/>
          </c:spPr>
          <c:invertIfNegative val="0"/>
          <c:val>
            <c:numRef>
              <c:f>Sheet3!$H$4:$H$25</c:f>
              <c:numCache>
                <c:formatCode>General</c:formatCode>
                <c:ptCount val="22"/>
                <c:pt idx="0">
                  <c:v>0</c:v>
                </c:pt>
                <c:pt idx="1">
                  <c:v>0</c:v>
                </c:pt>
                <c:pt idx="2">
                  <c:v>0</c:v>
                </c:pt>
                <c:pt idx="3">
                  <c:v>0</c:v>
                </c:pt>
                <c:pt idx="4">
                  <c:v>0</c:v>
                </c:pt>
                <c:pt idx="5">
                  <c:v>0</c:v>
                </c:pt>
                <c:pt idx="6">
                  <c:v>0</c:v>
                </c:pt>
                <c:pt idx="7">
                  <c:v>0</c:v>
                </c:pt>
                <c:pt idx="8">
                  <c:v>0</c:v>
                </c:pt>
                <c:pt idx="9">
                  <c:v>730</c:v>
                </c:pt>
                <c:pt idx="10">
                  <c:v>0</c:v>
                </c:pt>
                <c:pt idx="11">
                  <c:v>0</c:v>
                </c:pt>
                <c:pt idx="12">
                  <c:v>0</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5-12AC-4601-9340-58671BFC0E53}"/>
            </c:ext>
          </c:extLst>
        </c:ser>
        <c:ser>
          <c:idx val="6"/>
          <c:order val="6"/>
          <c:tx>
            <c:strRef>
              <c:f>Sheet3!$I$3</c:f>
              <c:strCache>
                <c:ptCount val="1"/>
                <c:pt idx="0">
                  <c:v>Funder F</c:v>
                </c:pt>
              </c:strCache>
            </c:strRef>
          </c:tx>
          <c:spPr>
            <a:solidFill>
              <a:schemeClr val="accent1">
                <a:lumMod val="60000"/>
              </a:schemeClr>
            </a:solidFill>
            <a:ln>
              <a:noFill/>
            </a:ln>
            <a:effectLst/>
          </c:spPr>
          <c:invertIfNegative val="0"/>
          <c:val>
            <c:numRef>
              <c:f>Sheet3!$I$4:$I$25</c:f>
              <c:numCache>
                <c:formatCode>General</c:formatCode>
                <c:ptCount val="22"/>
                <c:pt idx="0">
                  <c:v>0</c:v>
                </c:pt>
                <c:pt idx="1">
                  <c:v>0</c:v>
                </c:pt>
                <c:pt idx="2">
                  <c:v>0</c:v>
                </c:pt>
                <c:pt idx="3">
                  <c:v>0</c:v>
                </c:pt>
                <c:pt idx="4">
                  <c:v>0</c:v>
                </c:pt>
                <c:pt idx="5">
                  <c:v>0</c:v>
                </c:pt>
                <c:pt idx="6">
                  <c:v>0</c:v>
                </c:pt>
                <c:pt idx="7">
                  <c:v>0</c:v>
                </c:pt>
                <c:pt idx="8">
                  <c:v>0</c:v>
                </c:pt>
                <c:pt idx="9">
                  <c:v>0</c:v>
                </c:pt>
                <c:pt idx="10">
                  <c:v>0</c:v>
                </c:pt>
                <c:pt idx="11">
                  <c:v>0</c:v>
                </c:pt>
                <c:pt idx="12">
                  <c:v>1095</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6-12AC-4601-9340-58671BFC0E53}"/>
            </c:ext>
          </c:extLst>
        </c:ser>
        <c:ser>
          <c:idx val="7"/>
          <c:order val="7"/>
          <c:tx>
            <c:strRef>
              <c:f>Sheet3!$J$3</c:f>
              <c:strCache>
                <c:ptCount val="1"/>
                <c:pt idx="0">
                  <c:v>Funder G</c:v>
                </c:pt>
              </c:strCache>
            </c:strRef>
          </c:tx>
          <c:spPr>
            <a:solidFill>
              <a:schemeClr val="accent2">
                <a:lumMod val="60000"/>
              </a:schemeClr>
            </a:solidFill>
            <a:ln>
              <a:noFill/>
            </a:ln>
            <a:effectLst/>
          </c:spPr>
          <c:invertIfNegative val="0"/>
          <c:val>
            <c:numRef>
              <c:f>Sheet3!$J$4:$J$25</c:f>
              <c:numCache>
                <c:formatCode>General</c:formatCode>
                <c:ptCount val="22"/>
                <c:pt idx="0">
                  <c:v>0</c:v>
                </c:pt>
                <c:pt idx="1">
                  <c:v>0</c:v>
                </c:pt>
                <c:pt idx="2">
                  <c:v>0</c:v>
                </c:pt>
                <c:pt idx="3">
                  <c:v>0</c:v>
                </c:pt>
                <c:pt idx="4">
                  <c:v>0</c:v>
                </c:pt>
                <c:pt idx="5">
                  <c:v>0</c:v>
                </c:pt>
                <c:pt idx="6">
                  <c:v>0</c:v>
                </c:pt>
                <c:pt idx="7">
                  <c:v>0</c:v>
                </c:pt>
                <c:pt idx="8">
                  <c:v>0</c:v>
                </c:pt>
                <c:pt idx="9">
                  <c:v>0</c:v>
                </c:pt>
                <c:pt idx="10">
                  <c:v>0</c:v>
                </c:pt>
                <c:pt idx="11">
                  <c:v>0</c:v>
                </c:pt>
                <c:pt idx="12">
                  <c:v>0</c:v>
                </c:pt>
                <c:pt idx="13">
                  <c:v>1277</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7-12AC-4601-9340-58671BFC0E53}"/>
            </c:ext>
          </c:extLst>
        </c:ser>
        <c:ser>
          <c:idx val="8"/>
          <c:order val="8"/>
          <c:tx>
            <c:strRef>
              <c:f>Sheet3!$K$3</c:f>
              <c:strCache>
                <c:ptCount val="1"/>
                <c:pt idx="0">
                  <c:v>Funder H</c:v>
                </c:pt>
              </c:strCache>
            </c:strRef>
          </c:tx>
          <c:spPr>
            <a:solidFill>
              <a:schemeClr val="accent3">
                <a:lumMod val="60000"/>
              </a:schemeClr>
            </a:solidFill>
            <a:ln>
              <a:noFill/>
            </a:ln>
            <a:effectLst/>
          </c:spPr>
          <c:invertIfNegative val="0"/>
          <c:val>
            <c:numRef>
              <c:f>Sheet3!$K$4:$K$25</c:f>
              <c:numCache>
                <c:formatCode>General</c:formatCode>
                <c:ptCount val="2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975</c:v>
                </c:pt>
                <c:pt idx="17">
                  <c:v>0</c:v>
                </c:pt>
                <c:pt idx="18">
                  <c:v>0</c:v>
                </c:pt>
                <c:pt idx="19">
                  <c:v>0</c:v>
                </c:pt>
                <c:pt idx="20">
                  <c:v>0</c:v>
                </c:pt>
                <c:pt idx="21">
                  <c:v>0</c:v>
                </c:pt>
              </c:numCache>
            </c:numRef>
          </c:val>
          <c:extLst>
            <c:ext xmlns:c16="http://schemas.microsoft.com/office/drawing/2014/chart" uri="{C3380CC4-5D6E-409C-BE32-E72D297353CC}">
              <c16:uniqueId val="{00000008-12AC-4601-9340-58671BFC0E53}"/>
            </c:ext>
          </c:extLst>
        </c:ser>
        <c:dLbls>
          <c:showLegendKey val="0"/>
          <c:showVal val="0"/>
          <c:showCatName val="0"/>
          <c:showSerName val="0"/>
          <c:showPercent val="0"/>
          <c:showBubbleSize val="0"/>
        </c:dLbls>
        <c:gapWidth val="0"/>
        <c:overlap val="100"/>
        <c:axId val="1749510511"/>
        <c:axId val="1749967487"/>
      </c:barChart>
      <c:catAx>
        <c:axId val="1749510511"/>
        <c:scaling>
          <c:orientation val="minMax"/>
        </c:scaling>
        <c:delete val="1"/>
        <c:axPos val="l"/>
        <c:majorTickMark val="none"/>
        <c:minorTickMark val="none"/>
        <c:tickLblPos val="nextTo"/>
        <c:crossAx val="1749967487"/>
        <c:crosses val="autoZero"/>
        <c:auto val="1"/>
        <c:lblAlgn val="ctr"/>
        <c:lblOffset val="100"/>
        <c:noMultiLvlLbl val="0"/>
      </c:catAx>
      <c:valAx>
        <c:axId val="1749967487"/>
        <c:scaling>
          <c:orientation val="minMax"/>
          <c:max val="44000"/>
          <c:min val="38500"/>
        </c:scaling>
        <c:delete val="0"/>
        <c:axPos val="b"/>
        <c:majorGridlines>
          <c:spPr>
            <a:ln w="9525" cap="flat" cmpd="sng" algn="ctr">
              <a:solidFill>
                <a:schemeClr val="tx1">
                  <a:lumMod val="15000"/>
                  <a:lumOff val="85000"/>
                </a:schemeClr>
              </a:solidFill>
              <a:round/>
            </a:ln>
            <a:effectLst/>
          </c:spPr>
        </c:majorGridlines>
        <c:numFmt formatCode="m/d/yyyy"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495105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Translational Movement of Single Cohort</a:t>
            </a:r>
            <a:r>
              <a:rPr lang="en-GB" baseline="0"/>
              <a:t> of Comp</a:t>
            </a:r>
            <a:endParaRPr lang="en-GB"/>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Sheet12!$J$3</c:f>
              <c:strCache>
                <c:ptCount val="1"/>
                <c:pt idx="0">
                  <c:v>Year 0</c:v>
                </c:pt>
              </c:strCache>
            </c:strRef>
          </c:tx>
          <c:spPr>
            <a:solidFill>
              <a:srgbClr val="7030A0"/>
            </a:solidFill>
            <a:ln>
              <a:noFill/>
            </a:ln>
            <a:effectLst/>
          </c:spPr>
          <c:invertIfNegative val="0"/>
          <c:cat>
            <c:strRef>
              <c:f>Sheet12!$I$4:$I$7</c:f>
              <c:strCache>
                <c:ptCount val="4"/>
                <c:pt idx="0">
                  <c:v>Discovery</c:v>
                </c:pt>
                <c:pt idx="1">
                  <c:v>Started to Produce Publications</c:v>
                </c:pt>
                <c:pt idx="2">
                  <c:v>Started to Produce Res Materials</c:v>
                </c:pt>
                <c:pt idx="3">
                  <c:v>Started to Produce Products</c:v>
                </c:pt>
              </c:strCache>
            </c:strRef>
          </c:cat>
          <c:val>
            <c:numRef>
              <c:f>Sheet12!$J$4:$J$7</c:f>
              <c:numCache>
                <c:formatCode>0%</c:formatCode>
                <c:ptCount val="4"/>
                <c:pt idx="0">
                  <c:v>1</c:v>
                </c:pt>
                <c:pt idx="1">
                  <c:v>0</c:v>
                </c:pt>
                <c:pt idx="2">
                  <c:v>0</c:v>
                </c:pt>
                <c:pt idx="3">
                  <c:v>0</c:v>
                </c:pt>
              </c:numCache>
            </c:numRef>
          </c:val>
          <c:extLst>
            <c:ext xmlns:c16="http://schemas.microsoft.com/office/drawing/2014/chart" uri="{C3380CC4-5D6E-409C-BE32-E72D297353CC}">
              <c16:uniqueId val="{00000000-0960-4A8F-8680-E26763384C39}"/>
            </c:ext>
          </c:extLst>
        </c:ser>
        <c:ser>
          <c:idx val="1"/>
          <c:order val="1"/>
          <c:tx>
            <c:strRef>
              <c:f>Sheet12!$K$3</c:f>
              <c:strCache>
                <c:ptCount val="1"/>
                <c:pt idx="0">
                  <c:v>Year 1</c:v>
                </c:pt>
              </c:strCache>
            </c:strRef>
          </c:tx>
          <c:spPr>
            <a:solidFill>
              <a:schemeClr val="accent2"/>
            </a:solidFill>
            <a:ln>
              <a:noFill/>
            </a:ln>
            <a:effectLst/>
          </c:spPr>
          <c:invertIfNegative val="0"/>
          <c:cat>
            <c:strRef>
              <c:f>Sheet12!$I$4:$I$7</c:f>
              <c:strCache>
                <c:ptCount val="4"/>
                <c:pt idx="0">
                  <c:v>Discovery</c:v>
                </c:pt>
                <c:pt idx="1">
                  <c:v>Started to Produce Publications</c:v>
                </c:pt>
                <c:pt idx="2">
                  <c:v>Started to Produce Res Materials</c:v>
                </c:pt>
                <c:pt idx="3">
                  <c:v>Started to Produce Products</c:v>
                </c:pt>
              </c:strCache>
            </c:strRef>
          </c:cat>
          <c:val>
            <c:numRef>
              <c:f>Sheet12!$K$4:$K$7</c:f>
              <c:numCache>
                <c:formatCode>0%</c:formatCode>
                <c:ptCount val="4"/>
                <c:pt idx="0">
                  <c:v>0.77658142664872143</c:v>
                </c:pt>
                <c:pt idx="1">
                  <c:v>0.19919246298788695</c:v>
                </c:pt>
                <c:pt idx="2">
                  <c:v>2.5572005383580079E-2</c:v>
                </c:pt>
                <c:pt idx="3">
                  <c:v>6.7294751009421266E-3</c:v>
                </c:pt>
              </c:numCache>
            </c:numRef>
          </c:val>
          <c:extLst>
            <c:ext xmlns:c16="http://schemas.microsoft.com/office/drawing/2014/chart" uri="{C3380CC4-5D6E-409C-BE32-E72D297353CC}">
              <c16:uniqueId val="{00000001-0960-4A8F-8680-E26763384C39}"/>
            </c:ext>
          </c:extLst>
        </c:ser>
        <c:ser>
          <c:idx val="2"/>
          <c:order val="2"/>
          <c:tx>
            <c:strRef>
              <c:f>Sheet12!$L$3</c:f>
              <c:strCache>
                <c:ptCount val="1"/>
                <c:pt idx="0">
                  <c:v>Year 2</c:v>
                </c:pt>
              </c:strCache>
            </c:strRef>
          </c:tx>
          <c:spPr>
            <a:solidFill>
              <a:schemeClr val="accent3"/>
            </a:solidFill>
            <a:ln>
              <a:noFill/>
            </a:ln>
            <a:effectLst/>
          </c:spPr>
          <c:invertIfNegative val="0"/>
          <c:cat>
            <c:strRef>
              <c:f>Sheet12!$I$4:$I$7</c:f>
              <c:strCache>
                <c:ptCount val="4"/>
                <c:pt idx="0">
                  <c:v>Discovery</c:v>
                </c:pt>
                <c:pt idx="1">
                  <c:v>Started to Produce Publications</c:v>
                </c:pt>
                <c:pt idx="2">
                  <c:v>Started to Produce Res Materials</c:v>
                </c:pt>
                <c:pt idx="3">
                  <c:v>Started to Produce Products</c:v>
                </c:pt>
              </c:strCache>
            </c:strRef>
          </c:cat>
          <c:val>
            <c:numRef>
              <c:f>Sheet12!$L$4:$L$7</c:f>
              <c:numCache>
                <c:formatCode>0%</c:formatCode>
                <c:ptCount val="4"/>
                <c:pt idx="0">
                  <c:v>0.57604306864064603</c:v>
                </c:pt>
                <c:pt idx="1">
                  <c:v>0.3997308209959623</c:v>
                </c:pt>
                <c:pt idx="2">
                  <c:v>6.5948855989232835E-2</c:v>
                </c:pt>
                <c:pt idx="3">
                  <c:v>1.4804845222072678E-2</c:v>
                </c:pt>
              </c:numCache>
            </c:numRef>
          </c:val>
          <c:extLst>
            <c:ext xmlns:c16="http://schemas.microsoft.com/office/drawing/2014/chart" uri="{C3380CC4-5D6E-409C-BE32-E72D297353CC}">
              <c16:uniqueId val="{00000002-0960-4A8F-8680-E26763384C39}"/>
            </c:ext>
          </c:extLst>
        </c:ser>
        <c:ser>
          <c:idx val="3"/>
          <c:order val="3"/>
          <c:tx>
            <c:strRef>
              <c:f>Sheet12!$M$3</c:f>
              <c:strCache>
                <c:ptCount val="1"/>
                <c:pt idx="0">
                  <c:v>Year 3</c:v>
                </c:pt>
              </c:strCache>
            </c:strRef>
          </c:tx>
          <c:spPr>
            <a:solidFill>
              <a:schemeClr val="accent4"/>
            </a:solidFill>
            <a:ln>
              <a:noFill/>
            </a:ln>
            <a:effectLst/>
          </c:spPr>
          <c:invertIfNegative val="0"/>
          <c:cat>
            <c:strRef>
              <c:f>Sheet12!$I$4:$I$7</c:f>
              <c:strCache>
                <c:ptCount val="4"/>
                <c:pt idx="0">
                  <c:v>Discovery</c:v>
                </c:pt>
                <c:pt idx="1">
                  <c:v>Started to Produce Publications</c:v>
                </c:pt>
                <c:pt idx="2">
                  <c:v>Started to Produce Res Materials</c:v>
                </c:pt>
                <c:pt idx="3">
                  <c:v>Started to Produce Products</c:v>
                </c:pt>
              </c:strCache>
            </c:strRef>
          </c:cat>
          <c:val>
            <c:numRef>
              <c:f>Sheet12!$M$4:$M$7</c:f>
              <c:numCache>
                <c:formatCode>0%</c:formatCode>
                <c:ptCount val="4"/>
                <c:pt idx="0">
                  <c:v>0.42934051144010765</c:v>
                </c:pt>
                <c:pt idx="1">
                  <c:v>0.55047106325706596</c:v>
                </c:pt>
                <c:pt idx="2">
                  <c:v>0.10497981157469717</c:v>
                </c:pt>
                <c:pt idx="3">
                  <c:v>2.2880215343203229E-2</c:v>
                </c:pt>
              </c:numCache>
            </c:numRef>
          </c:val>
          <c:extLst>
            <c:ext xmlns:c16="http://schemas.microsoft.com/office/drawing/2014/chart" uri="{C3380CC4-5D6E-409C-BE32-E72D297353CC}">
              <c16:uniqueId val="{00000003-0960-4A8F-8680-E26763384C39}"/>
            </c:ext>
          </c:extLst>
        </c:ser>
        <c:ser>
          <c:idx val="4"/>
          <c:order val="4"/>
          <c:tx>
            <c:strRef>
              <c:f>Sheet12!$N$3</c:f>
              <c:strCache>
                <c:ptCount val="1"/>
                <c:pt idx="0">
                  <c:v>Year 4</c:v>
                </c:pt>
              </c:strCache>
            </c:strRef>
          </c:tx>
          <c:spPr>
            <a:solidFill>
              <a:schemeClr val="accent5"/>
            </a:solidFill>
            <a:ln>
              <a:noFill/>
            </a:ln>
            <a:effectLst/>
          </c:spPr>
          <c:invertIfNegative val="0"/>
          <c:cat>
            <c:strRef>
              <c:f>Sheet12!$I$4:$I$7</c:f>
              <c:strCache>
                <c:ptCount val="4"/>
                <c:pt idx="0">
                  <c:v>Discovery</c:v>
                </c:pt>
                <c:pt idx="1">
                  <c:v>Started to Produce Publications</c:v>
                </c:pt>
                <c:pt idx="2">
                  <c:v>Started to Produce Res Materials</c:v>
                </c:pt>
                <c:pt idx="3">
                  <c:v>Started to Produce Products</c:v>
                </c:pt>
              </c:strCache>
            </c:strRef>
          </c:cat>
          <c:val>
            <c:numRef>
              <c:f>Sheet12!$N$4:$N$7</c:f>
              <c:numCache>
                <c:formatCode>0%</c:formatCode>
                <c:ptCount val="4"/>
                <c:pt idx="0">
                  <c:v>0.32705248990578739</c:v>
                </c:pt>
                <c:pt idx="1">
                  <c:v>0.64872139973082099</c:v>
                </c:pt>
                <c:pt idx="2">
                  <c:v>0.13324360699865412</c:v>
                </c:pt>
                <c:pt idx="3">
                  <c:v>2.9609690444145357E-2</c:v>
                </c:pt>
              </c:numCache>
            </c:numRef>
          </c:val>
          <c:extLst>
            <c:ext xmlns:c16="http://schemas.microsoft.com/office/drawing/2014/chart" uri="{C3380CC4-5D6E-409C-BE32-E72D297353CC}">
              <c16:uniqueId val="{00000004-0960-4A8F-8680-E26763384C39}"/>
            </c:ext>
          </c:extLst>
        </c:ser>
        <c:ser>
          <c:idx val="5"/>
          <c:order val="5"/>
          <c:tx>
            <c:strRef>
              <c:f>Sheet12!$O$3</c:f>
              <c:strCache>
                <c:ptCount val="1"/>
                <c:pt idx="0">
                  <c:v>Year 5</c:v>
                </c:pt>
              </c:strCache>
            </c:strRef>
          </c:tx>
          <c:spPr>
            <a:solidFill>
              <a:schemeClr val="accent6"/>
            </a:solidFill>
            <a:ln>
              <a:noFill/>
            </a:ln>
            <a:effectLst/>
          </c:spPr>
          <c:invertIfNegative val="0"/>
          <c:cat>
            <c:strRef>
              <c:f>Sheet12!$I$4:$I$7</c:f>
              <c:strCache>
                <c:ptCount val="4"/>
                <c:pt idx="0">
                  <c:v>Discovery</c:v>
                </c:pt>
                <c:pt idx="1">
                  <c:v>Started to Produce Publications</c:v>
                </c:pt>
                <c:pt idx="2">
                  <c:v>Started to Produce Res Materials</c:v>
                </c:pt>
                <c:pt idx="3">
                  <c:v>Started to Produce Products</c:v>
                </c:pt>
              </c:strCache>
            </c:strRef>
          </c:cat>
          <c:val>
            <c:numRef>
              <c:f>Sheet12!$O$4:$O$7</c:f>
              <c:numCache>
                <c:formatCode>0%</c:formatCode>
                <c:ptCount val="4"/>
                <c:pt idx="0">
                  <c:v>0.27860026917900405</c:v>
                </c:pt>
                <c:pt idx="1">
                  <c:v>0.70524899057873491</c:v>
                </c:pt>
                <c:pt idx="2">
                  <c:v>0.16150740242261102</c:v>
                </c:pt>
                <c:pt idx="3">
                  <c:v>3.6339165545087482E-2</c:v>
                </c:pt>
              </c:numCache>
            </c:numRef>
          </c:val>
          <c:extLst>
            <c:ext xmlns:c16="http://schemas.microsoft.com/office/drawing/2014/chart" uri="{C3380CC4-5D6E-409C-BE32-E72D297353CC}">
              <c16:uniqueId val="{00000005-0960-4A8F-8680-E26763384C39}"/>
            </c:ext>
          </c:extLst>
        </c:ser>
        <c:ser>
          <c:idx val="6"/>
          <c:order val="6"/>
          <c:tx>
            <c:strRef>
              <c:f>Sheet12!$P$3</c:f>
              <c:strCache>
                <c:ptCount val="1"/>
                <c:pt idx="0">
                  <c:v>Year 6</c:v>
                </c:pt>
              </c:strCache>
            </c:strRef>
          </c:tx>
          <c:spPr>
            <a:solidFill>
              <a:schemeClr val="accent1">
                <a:lumMod val="60000"/>
              </a:schemeClr>
            </a:solidFill>
            <a:ln>
              <a:noFill/>
            </a:ln>
            <a:effectLst/>
          </c:spPr>
          <c:invertIfNegative val="0"/>
          <c:cat>
            <c:strRef>
              <c:f>Sheet12!$I$4:$I$7</c:f>
              <c:strCache>
                <c:ptCount val="4"/>
                <c:pt idx="0">
                  <c:v>Discovery</c:v>
                </c:pt>
                <c:pt idx="1">
                  <c:v>Started to Produce Publications</c:v>
                </c:pt>
                <c:pt idx="2">
                  <c:v>Started to Produce Res Materials</c:v>
                </c:pt>
                <c:pt idx="3">
                  <c:v>Started to Produce Products</c:v>
                </c:pt>
              </c:strCache>
            </c:strRef>
          </c:cat>
          <c:val>
            <c:numRef>
              <c:f>Sheet12!$P$4:$P$7</c:f>
              <c:numCache>
                <c:formatCode>0%</c:formatCode>
                <c:ptCount val="4"/>
                <c:pt idx="0">
                  <c:v>0.26514131897711979</c:v>
                </c:pt>
                <c:pt idx="1">
                  <c:v>0.71736204576043072</c:v>
                </c:pt>
                <c:pt idx="2">
                  <c:v>0.16554508748317631</c:v>
                </c:pt>
                <c:pt idx="3">
                  <c:v>4.0376850605652756E-2</c:v>
                </c:pt>
              </c:numCache>
            </c:numRef>
          </c:val>
          <c:extLst>
            <c:ext xmlns:c16="http://schemas.microsoft.com/office/drawing/2014/chart" uri="{C3380CC4-5D6E-409C-BE32-E72D297353CC}">
              <c16:uniqueId val="{00000006-0960-4A8F-8680-E26763384C39}"/>
            </c:ext>
          </c:extLst>
        </c:ser>
        <c:dLbls>
          <c:showLegendKey val="0"/>
          <c:showVal val="0"/>
          <c:showCatName val="0"/>
          <c:showSerName val="0"/>
          <c:showPercent val="0"/>
          <c:showBubbleSize val="0"/>
        </c:dLbls>
        <c:gapWidth val="50"/>
        <c:axId val="618918752"/>
        <c:axId val="757413840"/>
      </c:barChart>
      <c:catAx>
        <c:axId val="6189187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7413840"/>
        <c:crosses val="autoZero"/>
        <c:auto val="1"/>
        <c:lblAlgn val="ctr"/>
        <c:lblOffset val="100"/>
        <c:noMultiLvlLbl val="0"/>
      </c:catAx>
      <c:valAx>
        <c:axId val="757413840"/>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89187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D7B115-B85D-45E8-8178-9C5E3B6A3E12}" type="datetimeFigureOut">
              <a:rPr lang="en-GB" smtClean="0"/>
              <a:t>24/10/2021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B6FE77-624E-45DC-B6E5-5E2001438A37}" type="slidenum">
              <a:rPr lang="en-GB" smtClean="0"/>
              <a:t>‹#›</a:t>
            </a:fld>
            <a:endParaRPr lang="en-GB"/>
          </a:p>
        </p:txBody>
      </p:sp>
    </p:spTree>
    <p:extLst>
      <p:ext uri="{BB962C8B-B14F-4D97-AF65-F5344CB8AC3E}">
        <p14:creationId xmlns:p14="http://schemas.microsoft.com/office/powerpoint/2010/main" val="1857760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 name="Shape 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084215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FCF2B50-C8E3-49C1-95B7-0B41243F7FA7}" type="slidenum">
              <a:rPr lang="en-GB" smtClean="0"/>
              <a:t>24</a:t>
            </a:fld>
            <a:endParaRPr lang="en-GB"/>
          </a:p>
        </p:txBody>
      </p:sp>
    </p:spTree>
    <p:extLst>
      <p:ext uri="{BB962C8B-B14F-4D97-AF65-F5344CB8AC3E}">
        <p14:creationId xmlns:p14="http://schemas.microsoft.com/office/powerpoint/2010/main" val="1283239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a:extLst>
              <a:ext uri="{FF2B5EF4-FFF2-40B4-BE49-F238E27FC236}">
                <a16:creationId xmlns:a16="http://schemas.microsoft.com/office/drawing/2014/main" id="{3A080151-D6FD-4B2A-BD76-D7429E1620B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9163">
              <a:spcBef>
                <a:spcPct val="30000"/>
              </a:spcBef>
              <a:defRPr sz="1200">
                <a:solidFill>
                  <a:schemeClr val="tx1"/>
                </a:solidFill>
                <a:latin typeface="Times" panose="02020603050405020304" pitchFamily="18" charset="0"/>
                <a:ea typeface="ＭＳ Ｐゴシック" panose="020B0600070205080204" pitchFamily="34" charset="-128"/>
              </a:defRPr>
            </a:lvl1pPr>
            <a:lvl2pPr marL="742950" indent="-285750" defTabSz="919163">
              <a:spcBef>
                <a:spcPct val="30000"/>
              </a:spcBef>
              <a:defRPr sz="1200">
                <a:solidFill>
                  <a:schemeClr val="tx1"/>
                </a:solidFill>
                <a:latin typeface="Times" panose="02020603050405020304" pitchFamily="18" charset="0"/>
                <a:ea typeface="ＭＳ Ｐゴシック" panose="020B0600070205080204" pitchFamily="34" charset="-128"/>
              </a:defRPr>
            </a:lvl2pPr>
            <a:lvl3pPr marL="1143000" indent="-228600" defTabSz="919163">
              <a:spcBef>
                <a:spcPct val="30000"/>
              </a:spcBef>
              <a:defRPr sz="1200">
                <a:solidFill>
                  <a:schemeClr val="tx1"/>
                </a:solidFill>
                <a:latin typeface="Times" panose="02020603050405020304" pitchFamily="18" charset="0"/>
                <a:ea typeface="ＭＳ Ｐゴシック" panose="020B0600070205080204" pitchFamily="34" charset="-128"/>
              </a:defRPr>
            </a:lvl3pPr>
            <a:lvl4pPr marL="1600200" indent="-228600" defTabSz="919163">
              <a:spcBef>
                <a:spcPct val="30000"/>
              </a:spcBef>
              <a:defRPr sz="1200">
                <a:solidFill>
                  <a:schemeClr val="tx1"/>
                </a:solidFill>
                <a:latin typeface="Times" panose="02020603050405020304" pitchFamily="18" charset="0"/>
                <a:ea typeface="ＭＳ Ｐゴシック" panose="020B0600070205080204" pitchFamily="34" charset="-128"/>
              </a:defRPr>
            </a:lvl4pPr>
            <a:lvl5pPr marL="2057400" indent="-228600" defTabSz="919163">
              <a:spcBef>
                <a:spcPct val="30000"/>
              </a:spcBef>
              <a:defRPr sz="1200">
                <a:solidFill>
                  <a:schemeClr val="tx1"/>
                </a:solidFill>
                <a:latin typeface="Times" panose="02020603050405020304" pitchFamily="18" charset="0"/>
                <a:ea typeface="ＭＳ Ｐゴシック" panose="020B0600070205080204" pitchFamily="34" charset="-128"/>
              </a:defRPr>
            </a:lvl5pPr>
            <a:lvl6pPr marL="2514600" indent="-228600" defTabSz="919163" eaLnBrk="0" fontAlgn="base" hangingPunct="0">
              <a:spcBef>
                <a:spcPct val="30000"/>
              </a:spcBef>
              <a:spcAft>
                <a:spcPct val="0"/>
              </a:spcAft>
              <a:defRPr sz="1200">
                <a:solidFill>
                  <a:schemeClr val="tx1"/>
                </a:solidFill>
                <a:latin typeface="Times" panose="02020603050405020304" pitchFamily="18" charset="0"/>
                <a:ea typeface="ＭＳ Ｐゴシック" panose="020B0600070205080204" pitchFamily="34" charset="-128"/>
              </a:defRPr>
            </a:lvl6pPr>
            <a:lvl7pPr marL="2971800" indent="-228600" defTabSz="919163" eaLnBrk="0" fontAlgn="base" hangingPunct="0">
              <a:spcBef>
                <a:spcPct val="30000"/>
              </a:spcBef>
              <a:spcAft>
                <a:spcPct val="0"/>
              </a:spcAft>
              <a:defRPr sz="1200">
                <a:solidFill>
                  <a:schemeClr val="tx1"/>
                </a:solidFill>
                <a:latin typeface="Times" panose="02020603050405020304" pitchFamily="18" charset="0"/>
                <a:ea typeface="ＭＳ Ｐゴシック" panose="020B0600070205080204" pitchFamily="34" charset="-128"/>
              </a:defRPr>
            </a:lvl7pPr>
            <a:lvl8pPr marL="3429000" indent="-228600" defTabSz="919163" eaLnBrk="0" fontAlgn="base" hangingPunct="0">
              <a:spcBef>
                <a:spcPct val="30000"/>
              </a:spcBef>
              <a:spcAft>
                <a:spcPct val="0"/>
              </a:spcAft>
              <a:defRPr sz="1200">
                <a:solidFill>
                  <a:schemeClr val="tx1"/>
                </a:solidFill>
                <a:latin typeface="Times" panose="02020603050405020304" pitchFamily="18" charset="0"/>
                <a:ea typeface="ＭＳ Ｐゴシック" panose="020B0600070205080204" pitchFamily="34" charset="-128"/>
              </a:defRPr>
            </a:lvl8pPr>
            <a:lvl9pPr marL="3886200" indent="-228600" defTabSz="919163" eaLnBrk="0" fontAlgn="base" hangingPunct="0">
              <a:spcBef>
                <a:spcPct val="30000"/>
              </a:spcBef>
              <a:spcAft>
                <a:spcPct val="0"/>
              </a:spcAft>
              <a:defRPr sz="1200">
                <a:solidFill>
                  <a:schemeClr val="tx1"/>
                </a:solidFill>
                <a:latin typeface="Times" panose="02020603050405020304" pitchFamily="18" charset="0"/>
                <a:ea typeface="ＭＳ Ｐゴシック" panose="020B0600070205080204" pitchFamily="34" charset="-128"/>
              </a:defRPr>
            </a:lvl9pPr>
          </a:lstStyle>
          <a:p>
            <a:pPr marL="0" marR="0" lvl="0" indent="0" algn="r" defTabSz="919163" rtl="0" eaLnBrk="1" fontAlgn="auto" latinLnBrk="0" hangingPunct="1">
              <a:lnSpc>
                <a:spcPct val="100000"/>
              </a:lnSpc>
              <a:spcBef>
                <a:spcPct val="0"/>
              </a:spcBef>
              <a:spcAft>
                <a:spcPts val="0"/>
              </a:spcAft>
              <a:buClrTx/>
              <a:buSzTx/>
              <a:buFontTx/>
              <a:buNone/>
              <a:tabLst/>
              <a:defRPr/>
            </a:pPr>
            <a:fld id="{3F3A6366-6DB3-4711-B988-0A35CDD32286}" type="slidenum">
              <a:rPr kumimoji="0" lang="en-US" altLang="en-US" sz="1200" b="0" i="0" u="none" strike="noStrike" kern="1200" cap="none" spc="0" normalizeH="0" baseline="0" noProof="0" smtClean="0">
                <a:ln>
                  <a:noFill/>
                </a:ln>
                <a:solidFill>
                  <a:prstClr val="black"/>
                </a:solidFill>
                <a:effectLst/>
                <a:uLnTx/>
                <a:uFillTx/>
                <a:latin typeface="Times New Roman" panose="02020603050405020304" pitchFamily="18" charset="0"/>
                <a:ea typeface="ＭＳ Ｐゴシック" panose="020B0600070205080204" pitchFamily="34" charset="-128"/>
                <a:cs typeface="+mn-cs"/>
              </a:rPr>
              <a:pPr marL="0" marR="0" lvl="0" indent="0" algn="r" defTabSz="919163" rtl="0" eaLnBrk="1" fontAlgn="auto" latinLnBrk="0" hangingPunct="1">
                <a:lnSpc>
                  <a:spcPct val="100000"/>
                </a:lnSpc>
                <a:spcBef>
                  <a:spcPct val="0"/>
                </a:spcBef>
                <a:spcAft>
                  <a:spcPts val="0"/>
                </a:spcAft>
                <a:buClrTx/>
                <a:buSzTx/>
                <a:buFontTx/>
                <a:buNone/>
                <a:tabLst/>
                <a:defRPr/>
              </a:pPr>
              <a:t>28</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ＭＳ Ｐゴシック" panose="020B0600070205080204" pitchFamily="34" charset="-128"/>
              <a:cs typeface="+mn-cs"/>
            </a:endParaRPr>
          </a:p>
        </p:txBody>
      </p:sp>
      <p:sp>
        <p:nvSpPr>
          <p:cNvPr id="23555" name="Rectangle 2">
            <a:extLst>
              <a:ext uri="{FF2B5EF4-FFF2-40B4-BE49-F238E27FC236}">
                <a16:creationId xmlns:a16="http://schemas.microsoft.com/office/drawing/2014/main" id="{CBD79F4A-7356-452F-B8C2-6027E7EDA559}"/>
              </a:ext>
            </a:extLst>
          </p:cNvPr>
          <p:cNvSpPr>
            <a:spLocks noGrp="1" noRot="1" noChangeAspect="1" noChangeArrowheads="1" noTextEdit="1"/>
          </p:cNvSpPr>
          <p:nvPr>
            <p:ph type="sldImg"/>
          </p:nvPr>
        </p:nvSpPr>
        <p:spPr>
          <a:xfrm>
            <a:off x="-238125" y="1079500"/>
            <a:ext cx="5267325" cy="2963863"/>
          </a:xfrm>
          <a:ln/>
        </p:spPr>
      </p:sp>
      <p:sp>
        <p:nvSpPr>
          <p:cNvPr id="23556" name="Rectangle 3">
            <a:extLst>
              <a:ext uri="{FF2B5EF4-FFF2-40B4-BE49-F238E27FC236}">
                <a16:creationId xmlns:a16="http://schemas.microsoft.com/office/drawing/2014/main" id="{27FED60D-1472-427C-93FB-FA747702EFDF}"/>
              </a:ext>
            </a:extLst>
          </p:cNvPr>
          <p:cNvSpPr>
            <a:spLocks noGrp="1" noChangeArrowheads="1"/>
          </p:cNvSpPr>
          <p:nvPr>
            <p:ph type="body" idx="1"/>
          </p:nvPr>
        </p:nvSpPr>
        <p:spPr>
          <a:xfrm>
            <a:off x="749003" y="4222268"/>
            <a:ext cx="5312257" cy="575090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Times" panose="02020603050405020304" pitchFamily="18" charset="0"/>
              <a:ea typeface="ＭＳ Ｐゴシック" panose="020B0600070205080204" pitchFamily="34" charset="-128"/>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3077B77-4EF0-455A-BEB9-AC180DB2807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48428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3077B77-4EF0-455A-BEB9-AC180DB2807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5529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3077B77-4EF0-455A-BEB9-AC180DB28070}" type="slidenum">
              <a:rPr lang="en-GB" smtClean="0"/>
              <a:t>4</a:t>
            </a:fld>
            <a:endParaRPr lang="en-GB"/>
          </a:p>
        </p:txBody>
      </p:sp>
    </p:spTree>
    <p:extLst>
      <p:ext uri="{BB962C8B-B14F-4D97-AF65-F5344CB8AC3E}">
        <p14:creationId xmlns:p14="http://schemas.microsoft.com/office/powerpoint/2010/main" val="1016979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4DE3F30-A3A9-4A36-862C-0CC8CF83C2E3}" type="slidenum">
              <a:rPr lang="en-GB" smtClean="0"/>
              <a:t>6</a:t>
            </a:fld>
            <a:endParaRPr lang="en-GB"/>
          </a:p>
        </p:txBody>
      </p:sp>
    </p:spTree>
    <p:extLst>
      <p:ext uri="{BB962C8B-B14F-4D97-AF65-F5344CB8AC3E}">
        <p14:creationId xmlns:p14="http://schemas.microsoft.com/office/powerpoint/2010/main" val="793791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E4DE3F30-A3A9-4A36-862C-0CC8CF83C2E3}" type="slidenum">
              <a:rPr lang="en-GB" smtClean="0"/>
              <a:t>7</a:t>
            </a:fld>
            <a:endParaRPr lang="en-GB"/>
          </a:p>
        </p:txBody>
      </p:sp>
    </p:spTree>
    <p:extLst>
      <p:ext uri="{BB962C8B-B14F-4D97-AF65-F5344CB8AC3E}">
        <p14:creationId xmlns:p14="http://schemas.microsoft.com/office/powerpoint/2010/main" val="2887752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Policy Influence </a:t>
            </a:r>
            <a:r>
              <a:rPr lang="en-GB" sz="1800" b="0" i="0" u="none" strike="noStrike" dirty="0">
                <a:solidFill>
                  <a:srgbClr val="000000"/>
                </a:solidFill>
                <a:effectLst/>
                <a:latin typeface="Calibri" panose="020F0502020204030204" pitchFamily="34" charset="0"/>
              </a:rPr>
              <a:t>5a954bb73d33d7.45295903</a:t>
            </a:r>
            <a:r>
              <a:rPr lang="en-GB" dirty="0"/>
              <a:t> – 4 funders, 3 RF UIDs, 3 Ros, 16 Awards, 1 Policy Influence</a:t>
            </a:r>
          </a:p>
        </p:txBody>
      </p:sp>
      <p:sp>
        <p:nvSpPr>
          <p:cNvPr id="4" name="Slide Number Placeholder 3"/>
          <p:cNvSpPr>
            <a:spLocks noGrp="1"/>
          </p:cNvSpPr>
          <p:nvPr>
            <p:ph type="sldNum" sz="quarter" idx="5"/>
          </p:nvPr>
        </p:nvSpPr>
        <p:spPr/>
        <p:txBody>
          <a:bodyPr/>
          <a:lstStyle/>
          <a:p>
            <a:fld id="{2FCF2B50-C8E3-49C1-95B7-0B41243F7FA7}" type="slidenum">
              <a:rPr lang="en-GB" smtClean="0"/>
              <a:t>10</a:t>
            </a:fld>
            <a:endParaRPr lang="en-GB"/>
          </a:p>
        </p:txBody>
      </p:sp>
    </p:spTree>
    <p:extLst>
      <p:ext uri="{BB962C8B-B14F-4D97-AF65-F5344CB8AC3E}">
        <p14:creationId xmlns:p14="http://schemas.microsoft.com/office/powerpoint/2010/main" val="4097549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 name="Shape 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857206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 name="Shape 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423947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Active Awards – R1,2,4,5 with active PI</a:t>
            </a:r>
          </a:p>
        </p:txBody>
      </p:sp>
      <p:sp>
        <p:nvSpPr>
          <p:cNvPr id="4" name="Slide Number Placeholder 3"/>
          <p:cNvSpPr>
            <a:spLocks noGrp="1"/>
          </p:cNvSpPr>
          <p:nvPr>
            <p:ph type="sldNum" sz="quarter" idx="10"/>
          </p:nvPr>
        </p:nvSpPr>
        <p:spPr/>
        <p:txBody>
          <a:bodyPr/>
          <a:lstStyle/>
          <a:p>
            <a:fld id="{A3077B77-4EF0-455A-BEB9-AC180DB28070}" type="slidenum">
              <a:rPr lang="en-GB" smtClean="0"/>
              <a:t>22</a:t>
            </a:fld>
            <a:endParaRPr lang="en-GB"/>
          </a:p>
        </p:txBody>
      </p:sp>
    </p:spTree>
    <p:extLst>
      <p:ext uri="{BB962C8B-B14F-4D97-AF65-F5344CB8AC3E}">
        <p14:creationId xmlns:p14="http://schemas.microsoft.com/office/powerpoint/2010/main" val="28293234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Active Awards – R1,2,4,5 with active PI</a:t>
            </a:r>
          </a:p>
        </p:txBody>
      </p:sp>
      <p:sp>
        <p:nvSpPr>
          <p:cNvPr id="4" name="Slide Number Placeholder 3"/>
          <p:cNvSpPr>
            <a:spLocks noGrp="1"/>
          </p:cNvSpPr>
          <p:nvPr>
            <p:ph type="sldNum" sz="quarter" idx="10"/>
          </p:nvPr>
        </p:nvSpPr>
        <p:spPr/>
        <p:txBody>
          <a:bodyPr/>
          <a:lstStyle/>
          <a:p>
            <a:fld id="{A3077B77-4EF0-455A-BEB9-AC180DB28070}" type="slidenum">
              <a:rPr lang="en-GB" smtClean="0"/>
              <a:t>23</a:t>
            </a:fld>
            <a:endParaRPr lang="en-GB"/>
          </a:p>
        </p:txBody>
      </p:sp>
    </p:spTree>
    <p:extLst>
      <p:ext uri="{BB962C8B-B14F-4D97-AF65-F5344CB8AC3E}">
        <p14:creationId xmlns:p14="http://schemas.microsoft.com/office/powerpoint/2010/main" val="2829323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2D02-9BBC-4555-BB6C-AFBA1A55753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78FA269-9599-41E0-8E47-C8E119C6A3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BC37AD79-4C07-4008-A264-8F3D05F9F45A}"/>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5" name="Footer Placeholder 4">
            <a:extLst>
              <a:ext uri="{FF2B5EF4-FFF2-40B4-BE49-F238E27FC236}">
                <a16:creationId xmlns:a16="http://schemas.microsoft.com/office/drawing/2014/main" id="{BC01C245-DB5A-4A76-BC85-1FBE542649B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C494E79-E5FF-4245-8D38-EB3F7378F97A}"/>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1359542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9C6B4-196A-4D70-93F2-F807F2B677C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33F2C64-CEBE-4207-8969-620D9FC0A9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B7357BB-9C6A-4DE4-A329-A1987874C3DD}"/>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5" name="Footer Placeholder 4">
            <a:extLst>
              <a:ext uri="{FF2B5EF4-FFF2-40B4-BE49-F238E27FC236}">
                <a16:creationId xmlns:a16="http://schemas.microsoft.com/office/drawing/2014/main" id="{B2715FCD-A16E-4673-BEEC-9D9570588E9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177F4A8-81A7-4E3B-B76F-ABA8D75268C6}"/>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1284185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375DDF-FE50-4954-9CFD-881D4837B49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E1B8A8F-458B-4917-B71F-1F15BFF0663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6CC3848-6165-4AE0-B768-ACFE229B1A78}"/>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5" name="Footer Placeholder 4">
            <a:extLst>
              <a:ext uri="{FF2B5EF4-FFF2-40B4-BE49-F238E27FC236}">
                <a16:creationId xmlns:a16="http://schemas.microsoft.com/office/drawing/2014/main" id="{69E07E89-F722-4656-9BCC-0D9BDFC6445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A938136-7435-4B1D-8043-882B0894187A}"/>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10101605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609600" y="274637"/>
            <a:ext cx="10972800" cy="11430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3" name="Shape 13"/>
          <p:cNvSpPr txBox="1">
            <a:spLocks noGrp="1"/>
          </p:cNvSpPr>
          <p:nvPr>
            <p:ph type="body" idx="1"/>
          </p:nvPr>
        </p:nvSpPr>
        <p:spPr>
          <a:xfrm>
            <a:off x="609600" y="1600200"/>
            <a:ext cx="10972800" cy="4967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extLst>
      <p:ext uri="{BB962C8B-B14F-4D97-AF65-F5344CB8AC3E}">
        <p14:creationId xmlns:p14="http://schemas.microsoft.com/office/powerpoint/2010/main" val="40730918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68"/>
        <p:cNvGrpSpPr/>
        <p:nvPr/>
      </p:nvGrpSpPr>
      <p:grpSpPr>
        <a:xfrm>
          <a:off x="0" y="0"/>
          <a:ext cx="0" cy="0"/>
          <a:chOff x="0" y="0"/>
          <a:chExt cx="0" cy="0"/>
        </a:xfrm>
      </p:grpSpPr>
      <p:sp>
        <p:nvSpPr>
          <p:cNvPr id="69" name="Google Shape;69;p9"/>
          <p:cNvSpPr txBox="1">
            <a:spLocks noGrp="1"/>
          </p:cNvSpPr>
          <p:nvPr>
            <p:ph type="sldNum" idx="12"/>
          </p:nvPr>
        </p:nvSpPr>
        <p:spPr>
          <a:xfrm>
            <a:off x="8958943" y="6284903"/>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919191"/>
                </a:solidFill>
                <a:latin typeface="Calibri"/>
                <a:ea typeface="Calibri"/>
                <a:cs typeface="Calibri"/>
                <a:sym typeface="Calibri"/>
              </a:defRPr>
            </a:lvl1pPr>
            <a:lvl2pPr marL="0" marR="0" lvl="1" indent="0" algn="r" rtl="0">
              <a:spcBef>
                <a:spcPts val="0"/>
              </a:spcBef>
              <a:buNone/>
              <a:defRPr sz="1200">
                <a:solidFill>
                  <a:srgbClr val="919191"/>
                </a:solidFill>
                <a:latin typeface="Calibri"/>
                <a:ea typeface="Calibri"/>
                <a:cs typeface="Calibri"/>
                <a:sym typeface="Calibri"/>
              </a:defRPr>
            </a:lvl2pPr>
            <a:lvl3pPr marL="0" marR="0" lvl="2" indent="0" algn="r" rtl="0">
              <a:spcBef>
                <a:spcPts val="0"/>
              </a:spcBef>
              <a:buNone/>
              <a:defRPr sz="1200">
                <a:solidFill>
                  <a:srgbClr val="919191"/>
                </a:solidFill>
                <a:latin typeface="Calibri"/>
                <a:ea typeface="Calibri"/>
                <a:cs typeface="Calibri"/>
                <a:sym typeface="Calibri"/>
              </a:defRPr>
            </a:lvl3pPr>
            <a:lvl4pPr marL="0" marR="0" lvl="3" indent="0" algn="r" rtl="0">
              <a:spcBef>
                <a:spcPts val="0"/>
              </a:spcBef>
              <a:buNone/>
              <a:defRPr sz="1200">
                <a:solidFill>
                  <a:srgbClr val="919191"/>
                </a:solidFill>
                <a:latin typeface="Calibri"/>
                <a:ea typeface="Calibri"/>
                <a:cs typeface="Calibri"/>
                <a:sym typeface="Calibri"/>
              </a:defRPr>
            </a:lvl4pPr>
            <a:lvl5pPr marL="0" marR="0" lvl="4" indent="0" algn="r" rtl="0">
              <a:spcBef>
                <a:spcPts val="0"/>
              </a:spcBef>
              <a:buNone/>
              <a:defRPr sz="1200">
                <a:solidFill>
                  <a:srgbClr val="919191"/>
                </a:solidFill>
                <a:latin typeface="Calibri"/>
                <a:ea typeface="Calibri"/>
                <a:cs typeface="Calibri"/>
                <a:sym typeface="Calibri"/>
              </a:defRPr>
            </a:lvl5pPr>
            <a:lvl6pPr marL="0" marR="0" lvl="5" indent="0" algn="r" rtl="0">
              <a:spcBef>
                <a:spcPts val="0"/>
              </a:spcBef>
              <a:buNone/>
              <a:defRPr sz="1200">
                <a:solidFill>
                  <a:srgbClr val="919191"/>
                </a:solidFill>
                <a:latin typeface="Calibri"/>
                <a:ea typeface="Calibri"/>
                <a:cs typeface="Calibri"/>
                <a:sym typeface="Calibri"/>
              </a:defRPr>
            </a:lvl6pPr>
            <a:lvl7pPr marL="0" marR="0" lvl="6" indent="0" algn="r" rtl="0">
              <a:spcBef>
                <a:spcPts val="0"/>
              </a:spcBef>
              <a:buNone/>
              <a:defRPr sz="1200">
                <a:solidFill>
                  <a:srgbClr val="919191"/>
                </a:solidFill>
                <a:latin typeface="Calibri"/>
                <a:ea typeface="Calibri"/>
                <a:cs typeface="Calibri"/>
                <a:sym typeface="Calibri"/>
              </a:defRPr>
            </a:lvl7pPr>
            <a:lvl8pPr marL="0" marR="0" lvl="7" indent="0" algn="r" rtl="0">
              <a:spcBef>
                <a:spcPts val="0"/>
              </a:spcBef>
              <a:buNone/>
              <a:defRPr sz="1200">
                <a:solidFill>
                  <a:srgbClr val="919191"/>
                </a:solidFill>
                <a:latin typeface="Calibri"/>
                <a:ea typeface="Calibri"/>
                <a:cs typeface="Calibri"/>
                <a:sym typeface="Calibri"/>
              </a:defRPr>
            </a:lvl8pPr>
            <a:lvl9pPr marL="0" marR="0" lvl="8" indent="0" algn="r" rtl="0">
              <a:spcBef>
                <a:spcPts val="0"/>
              </a:spcBef>
              <a:buNone/>
              <a:defRPr sz="1200">
                <a:solidFill>
                  <a:srgbClr val="919191"/>
                </a:solidFill>
                <a:latin typeface="Calibri"/>
                <a:ea typeface="Calibri"/>
                <a:cs typeface="Calibri"/>
                <a:sym typeface="Calibri"/>
              </a:defRPr>
            </a:lvl9pPr>
          </a:lstStyle>
          <a:p>
            <a:fld id="{00000000-1234-1234-1234-123412341234}" type="slidenum">
              <a:rPr lang="en-US" smtClean="0"/>
              <a:pPr/>
              <a:t>‹#›</a:t>
            </a:fld>
            <a:endParaRPr lang="en-US" dirty="0"/>
          </a:p>
        </p:txBody>
      </p:sp>
      <p:sp>
        <p:nvSpPr>
          <p:cNvPr id="70" name="Google Shape;70;p9"/>
          <p:cNvSpPr txBox="1">
            <a:spLocks noGrp="1"/>
          </p:cNvSpPr>
          <p:nvPr>
            <p:ph type="title"/>
          </p:nvPr>
        </p:nvSpPr>
        <p:spPr>
          <a:xfrm>
            <a:off x="476069" y="365126"/>
            <a:ext cx="11226073" cy="482509"/>
          </a:xfrm>
          <a:prstGeom prst="rect">
            <a:avLst/>
          </a:prstGeom>
          <a:noFill/>
          <a:ln>
            <a:noFill/>
          </a:ln>
        </p:spPr>
        <p:txBody>
          <a:bodyPr spcFirstLastPara="1" wrap="square" lIns="91425" tIns="91425" rIns="91425" bIns="91425" anchor="ctr" anchorCtr="0">
            <a:noAutofit/>
          </a:bodyPr>
          <a:lstStyle>
            <a:lvl1pPr marL="0" marR="0" lvl="0" indent="0" algn="l" rtl="0">
              <a:lnSpc>
                <a:spcPct val="90000"/>
              </a:lnSpc>
              <a:spcBef>
                <a:spcPts val="0"/>
              </a:spcBef>
              <a:spcAft>
                <a:spcPts val="0"/>
              </a:spcAft>
              <a:buClr>
                <a:srgbClr val="307FAE"/>
              </a:buClr>
              <a:buSzPts val="1400"/>
              <a:buFont typeface="Avenir"/>
              <a:buNone/>
              <a:defRPr sz="3333" b="0" i="0" u="none" strike="noStrike" cap="none">
                <a:solidFill>
                  <a:srgbClr val="307FAE"/>
                </a:solidFill>
                <a:latin typeface="Avenir"/>
                <a:ea typeface="Avenir"/>
                <a:cs typeface="Avenir"/>
                <a:sym typeface="Avenir"/>
              </a:defRPr>
            </a:lvl1pPr>
            <a:lvl2pPr lvl="1" indent="0">
              <a:spcBef>
                <a:spcPts val="0"/>
              </a:spcBef>
              <a:spcAft>
                <a:spcPts val="0"/>
              </a:spcAft>
              <a:buSzPts val="1400"/>
              <a:buNone/>
              <a:defRPr sz="2400"/>
            </a:lvl2pPr>
            <a:lvl3pPr lvl="2" indent="0">
              <a:spcBef>
                <a:spcPts val="0"/>
              </a:spcBef>
              <a:spcAft>
                <a:spcPts val="0"/>
              </a:spcAft>
              <a:buSzPts val="1400"/>
              <a:buNone/>
              <a:defRPr sz="2400"/>
            </a:lvl3pPr>
            <a:lvl4pPr lvl="3" indent="0">
              <a:spcBef>
                <a:spcPts val="0"/>
              </a:spcBef>
              <a:spcAft>
                <a:spcPts val="0"/>
              </a:spcAft>
              <a:buSzPts val="1400"/>
              <a:buNone/>
              <a:defRPr sz="2400"/>
            </a:lvl4pPr>
            <a:lvl5pPr lvl="4" indent="0">
              <a:spcBef>
                <a:spcPts val="0"/>
              </a:spcBef>
              <a:spcAft>
                <a:spcPts val="0"/>
              </a:spcAft>
              <a:buSzPts val="1400"/>
              <a:buNone/>
              <a:defRPr sz="2400"/>
            </a:lvl5pPr>
            <a:lvl6pPr lvl="5" indent="0">
              <a:spcBef>
                <a:spcPts val="0"/>
              </a:spcBef>
              <a:spcAft>
                <a:spcPts val="0"/>
              </a:spcAft>
              <a:buSzPts val="1400"/>
              <a:buNone/>
              <a:defRPr sz="2400"/>
            </a:lvl6pPr>
            <a:lvl7pPr lvl="6" indent="0">
              <a:spcBef>
                <a:spcPts val="0"/>
              </a:spcBef>
              <a:spcAft>
                <a:spcPts val="0"/>
              </a:spcAft>
              <a:buSzPts val="1400"/>
              <a:buNone/>
              <a:defRPr sz="2400"/>
            </a:lvl7pPr>
            <a:lvl8pPr lvl="7" indent="0">
              <a:spcBef>
                <a:spcPts val="0"/>
              </a:spcBef>
              <a:spcAft>
                <a:spcPts val="0"/>
              </a:spcAft>
              <a:buSzPts val="1400"/>
              <a:buNone/>
              <a:defRPr sz="2400"/>
            </a:lvl8pPr>
            <a:lvl9pPr lvl="8" indent="0">
              <a:spcBef>
                <a:spcPts val="0"/>
              </a:spcBef>
              <a:spcAft>
                <a:spcPts val="0"/>
              </a:spcAft>
              <a:buSzPts val="1400"/>
              <a:buNone/>
              <a:defRPr sz="2400"/>
            </a:lvl9pPr>
          </a:lstStyle>
          <a:p>
            <a:endParaRPr/>
          </a:p>
        </p:txBody>
      </p:sp>
      <p:sp>
        <p:nvSpPr>
          <p:cNvPr id="71" name="Google Shape;71;p9"/>
          <p:cNvSpPr txBox="1">
            <a:spLocks noGrp="1"/>
          </p:cNvSpPr>
          <p:nvPr>
            <p:ph type="body" idx="1"/>
          </p:nvPr>
        </p:nvSpPr>
        <p:spPr>
          <a:xfrm>
            <a:off x="476251" y="846667"/>
            <a:ext cx="11225891" cy="488951"/>
          </a:xfrm>
          <a:prstGeom prst="rect">
            <a:avLst/>
          </a:prstGeom>
          <a:noFill/>
          <a:ln>
            <a:noFill/>
          </a:ln>
        </p:spPr>
        <p:txBody>
          <a:bodyPr spcFirstLastPara="1" wrap="square" lIns="91425" tIns="91425" rIns="91425" bIns="91425" anchor="t" anchorCtr="0">
            <a:noAutofit/>
          </a:bodyPr>
          <a:lstStyle>
            <a:lvl1pPr marL="609585" marR="0" lvl="0" indent="-304792" algn="l" rtl="0">
              <a:lnSpc>
                <a:spcPct val="90000"/>
              </a:lnSpc>
              <a:spcBef>
                <a:spcPts val="1000"/>
              </a:spcBef>
              <a:spcAft>
                <a:spcPts val="0"/>
              </a:spcAft>
              <a:buClr>
                <a:srgbClr val="797979"/>
              </a:buClr>
              <a:buSzPts val="1400"/>
              <a:buFont typeface="Arial"/>
              <a:buNone/>
              <a:defRPr sz="2667" b="0" i="0" u="none" strike="noStrike" cap="none">
                <a:solidFill>
                  <a:srgbClr val="797979"/>
                </a:solidFill>
                <a:latin typeface="Avenir"/>
                <a:ea typeface="Avenir"/>
                <a:cs typeface="Avenir"/>
                <a:sym typeface="Avenir"/>
              </a:defRPr>
            </a:lvl1pPr>
            <a:lvl2pPr marL="1219170" marR="0" lvl="1" indent="-304792" algn="l" rtl="0">
              <a:lnSpc>
                <a:spcPct val="90000"/>
              </a:lnSpc>
              <a:spcBef>
                <a:spcPts val="500"/>
              </a:spcBef>
              <a:spcAft>
                <a:spcPts val="0"/>
              </a:spcAft>
              <a:buClr>
                <a:srgbClr val="797979"/>
              </a:buClr>
              <a:buSzPts val="1400"/>
              <a:buFont typeface="Arial"/>
              <a:buNone/>
              <a:defRPr sz="1867" b="0" i="0" u="none" strike="noStrike" cap="none">
                <a:solidFill>
                  <a:srgbClr val="797979"/>
                </a:solidFill>
                <a:latin typeface="Arial"/>
                <a:ea typeface="Arial"/>
                <a:cs typeface="Arial"/>
                <a:sym typeface="Arial"/>
              </a:defRPr>
            </a:lvl2pPr>
            <a:lvl3pPr marL="1828754" marR="0" lvl="2" indent="-399615" algn="l" rtl="0">
              <a:lnSpc>
                <a:spcPct val="90000"/>
              </a:lnSpc>
              <a:spcBef>
                <a:spcPts val="500"/>
              </a:spcBef>
              <a:spcAft>
                <a:spcPts val="0"/>
              </a:spcAft>
              <a:buClr>
                <a:srgbClr val="307FAE"/>
              </a:buClr>
              <a:buSzPts val="1120"/>
              <a:buFont typeface="Merriweather Sans"/>
              <a:buChar char="►"/>
              <a:defRPr sz="1867" b="0" i="0" u="none" strike="noStrike" cap="none">
                <a:solidFill>
                  <a:srgbClr val="797979"/>
                </a:solidFill>
                <a:latin typeface="Arial"/>
                <a:ea typeface="Arial"/>
                <a:cs typeface="Arial"/>
                <a:sym typeface="Arial"/>
              </a:defRPr>
            </a:lvl3pPr>
            <a:lvl4pPr marL="2438339" marR="0" lvl="3" indent="-386070" algn="l" rtl="0">
              <a:lnSpc>
                <a:spcPct val="90000"/>
              </a:lnSpc>
              <a:spcBef>
                <a:spcPts val="500"/>
              </a:spcBef>
              <a:spcAft>
                <a:spcPts val="0"/>
              </a:spcAft>
              <a:buClr>
                <a:srgbClr val="307FAE"/>
              </a:buClr>
              <a:buSzPts val="960"/>
              <a:buFont typeface="Merriweather Sans"/>
              <a:buChar char="►"/>
              <a:defRPr sz="1600" b="0" i="0" u="none" strike="noStrike" cap="none">
                <a:solidFill>
                  <a:srgbClr val="797979"/>
                </a:solidFill>
                <a:latin typeface="Arial"/>
                <a:ea typeface="Arial"/>
                <a:cs typeface="Arial"/>
                <a:sym typeface="Arial"/>
              </a:defRPr>
            </a:lvl4pPr>
            <a:lvl5pPr marL="3047924" marR="0" lvl="4" indent="-386070" algn="l" rtl="0">
              <a:lnSpc>
                <a:spcPct val="90000"/>
              </a:lnSpc>
              <a:spcBef>
                <a:spcPts val="500"/>
              </a:spcBef>
              <a:spcAft>
                <a:spcPts val="0"/>
              </a:spcAft>
              <a:buClr>
                <a:srgbClr val="307FAE"/>
              </a:buClr>
              <a:buSzPts val="960"/>
              <a:buFont typeface="Merriweather Sans"/>
              <a:buChar char="►"/>
              <a:defRPr sz="1600" b="0" i="0" u="none" strike="noStrike" cap="none">
                <a:solidFill>
                  <a:srgbClr val="797979"/>
                </a:solidFill>
                <a:latin typeface="Arial"/>
                <a:ea typeface="Arial"/>
                <a:cs typeface="Arial"/>
                <a:sym typeface="Arial"/>
              </a:defRPr>
            </a:lvl5pPr>
            <a:lvl6pPr marL="3657509" marR="0" lvl="5" indent="-419090" algn="l" rtl="0">
              <a:lnSpc>
                <a:spcPct val="90000"/>
              </a:lnSpc>
              <a:spcBef>
                <a:spcPts val="500"/>
              </a:spcBef>
              <a:spcAft>
                <a:spcPts val="0"/>
              </a:spcAft>
              <a:buClr>
                <a:schemeClr val="dk1"/>
              </a:buClr>
              <a:buSzPts val="1350"/>
              <a:buFont typeface="Arial"/>
              <a:buChar char="•"/>
              <a:defRPr sz="1800" b="0" i="0" u="none" strike="noStrike" cap="none">
                <a:solidFill>
                  <a:schemeClr val="dk1"/>
                </a:solidFill>
                <a:latin typeface="Calibri"/>
                <a:ea typeface="Calibri"/>
                <a:cs typeface="Calibri"/>
                <a:sym typeface="Calibri"/>
              </a:defRPr>
            </a:lvl6pPr>
            <a:lvl7pPr marL="4267093" marR="0" lvl="6" indent="-419090" algn="l" rtl="0">
              <a:lnSpc>
                <a:spcPct val="90000"/>
              </a:lnSpc>
              <a:spcBef>
                <a:spcPts val="500"/>
              </a:spcBef>
              <a:spcAft>
                <a:spcPts val="0"/>
              </a:spcAft>
              <a:buClr>
                <a:schemeClr val="dk1"/>
              </a:buClr>
              <a:buSzPts val="1350"/>
              <a:buFont typeface="Arial"/>
              <a:buChar char="•"/>
              <a:defRPr sz="1800" b="0" i="0" u="none" strike="noStrike" cap="none">
                <a:solidFill>
                  <a:schemeClr val="dk1"/>
                </a:solidFill>
                <a:latin typeface="Calibri"/>
                <a:ea typeface="Calibri"/>
                <a:cs typeface="Calibri"/>
                <a:sym typeface="Calibri"/>
              </a:defRPr>
            </a:lvl7pPr>
            <a:lvl8pPr marL="4876678" marR="0" lvl="7" indent="-419090" algn="l" rtl="0">
              <a:lnSpc>
                <a:spcPct val="90000"/>
              </a:lnSpc>
              <a:spcBef>
                <a:spcPts val="500"/>
              </a:spcBef>
              <a:spcAft>
                <a:spcPts val="0"/>
              </a:spcAft>
              <a:buClr>
                <a:schemeClr val="dk1"/>
              </a:buClr>
              <a:buSzPts val="1350"/>
              <a:buFont typeface="Arial"/>
              <a:buChar char="•"/>
              <a:defRPr sz="1800" b="0" i="0" u="none" strike="noStrike" cap="none">
                <a:solidFill>
                  <a:schemeClr val="dk1"/>
                </a:solidFill>
                <a:latin typeface="Calibri"/>
                <a:ea typeface="Calibri"/>
                <a:cs typeface="Calibri"/>
                <a:sym typeface="Calibri"/>
              </a:defRPr>
            </a:lvl8pPr>
            <a:lvl9pPr marL="5486263" marR="0" lvl="8" indent="-419090" algn="l" rtl="0">
              <a:lnSpc>
                <a:spcPct val="90000"/>
              </a:lnSpc>
              <a:spcBef>
                <a:spcPts val="500"/>
              </a:spcBef>
              <a:spcAft>
                <a:spcPts val="0"/>
              </a:spcAft>
              <a:buClr>
                <a:schemeClr val="dk1"/>
              </a:buClr>
              <a:buSzPts val="135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10677504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46C3C-DDC9-4A4B-A6BB-18D5C6BD47F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F745177-E4A6-6847-B9A4-54832D672A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412E712-E13F-6F4B-B3AC-3F073D437392}"/>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5" name="Footer Placeholder 4">
            <a:extLst>
              <a:ext uri="{FF2B5EF4-FFF2-40B4-BE49-F238E27FC236}">
                <a16:creationId xmlns:a16="http://schemas.microsoft.com/office/drawing/2014/main" id="{0C9A777E-15FA-7249-8F7D-ACD48508CA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93ABEE-43FB-4947-BA77-B6D089609FC7}"/>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30183954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FBAA7-71CF-0A4B-888B-EAAB8B61FC9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6BDEB6A-5768-B54E-8C8A-8842028C2FA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8979E66-8393-6C4F-A6F5-ADD0F7C7D8C8}"/>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5" name="Footer Placeholder 4">
            <a:extLst>
              <a:ext uri="{FF2B5EF4-FFF2-40B4-BE49-F238E27FC236}">
                <a16:creationId xmlns:a16="http://schemas.microsoft.com/office/drawing/2014/main" id="{F844911A-F50F-9643-BF68-AC5E7E955F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32CD92-1042-184F-893E-F87801FD13BE}"/>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41567549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70C03-FD22-CC47-BCA2-C982075CF9F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B58C265-62BB-2B41-BABC-2E245F4CE8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4A5DABD-4A21-9649-A2AE-0116373388EC}"/>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5" name="Footer Placeholder 4">
            <a:extLst>
              <a:ext uri="{FF2B5EF4-FFF2-40B4-BE49-F238E27FC236}">
                <a16:creationId xmlns:a16="http://schemas.microsoft.com/office/drawing/2014/main" id="{F21A2C7A-2542-A845-85A5-3B9DAC4EF8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3CCF62-4AF2-7642-BD7E-C8D4C8DF776F}"/>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9211059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6E5C6-AEDB-B54A-A0AE-D017F7E71BB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3AEC126-1AD8-8947-9D15-E96D0A2A8D4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9288C1C-0E34-644F-907B-860A7D67F0E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4D615AC-484C-434E-91DE-EB2DFC2CD0A2}"/>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6" name="Footer Placeholder 5">
            <a:extLst>
              <a:ext uri="{FF2B5EF4-FFF2-40B4-BE49-F238E27FC236}">
                <a16:creationId xmlns:a16="http://schemas.microsoft.com/office/drawing/2014/main" id="{8B04A790-B4B0-F342-A4F0-3CA4130BB5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3460EB-C18A-7747-8ACE-56CD62D3CA94}"/>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7380701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DC39C-9799-ED49-9336-C33A3DE224F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CF27545-9981-1B4C-AFBE-99523E6D4E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35CCF20-1F9A-BB41-8285-F6DFB72E719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B6A90C94-85BE-6042-A8B2-ADBA61B3CF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A4B3636-3829-9D47-819D-684A895757F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1CA3D827-C621-DE40-AF6A-5B6D8D22ECFB}"/>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8" name="Footer Placeholder 7">
            <a:extLst>
              <a:ext uri="{FF2B5EF4-FFF2-40B4-BE49-F238E27FC236}">
                <a16:creationId xmlns:a16="http://schemas.microsoft.com/office/drawing/2014/main" id="{D28D8CC2-BD94-564B-BC44-1A258FAC344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A54A5-CF5D-564B-9EA9-3B02D5E5CB89}"/>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15188135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5C60E-D9EC-3B40-B2D2-987CF9E6A77E}"/>
              </a:ext>
            </a:extLst>
          </p:cNvPr>
          <p:cNvSpPr>
            <a:spLocks noGrp="1"/>
          </p:cNvSpPr>
          <p:nvPr>
            <p:ph type="title"/>
          </p:nvPr>
        </p:nvSpPr>
        <p:spPr/>
        <p:txBody>
          <a:body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0A2E07F8-B56C-3645-8BDF-67B94309AD27}"/>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4" name="Footer Placeholder 3">
            <a:extLst>
              <a:ext uri="{FF2B5EF4-FFF2-40B4-BE49-F238E27FC236}">
                <a16:creationId xmlns:a16="http://schemas.microsoft.com/office/drawing/2014/main" id="{7C30A028-8E37-214C-A0A0-1C365F5F25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62C252-6B6D-3349-B87C-3B6F34691EE3}"/>
              </a:ext>
            </a:extLst>
          </p:cNvPr>
          <p:cNvSpPr>
            <a:spLocks noGrp="1"/>
          </p:cNvSpPr>
          <p:nvPr>
            <p:ph type="sldNum" sz="quarter" idx="12"/>
          </p:nvPr>
        </p:nvSpPr>
        <p:spPr/>
        <p:txBody>
          <a:bodyPr/>
          <a:lstStyle/>
          <a:p>
            <a:fld id="{163B6C04-F5E1-3947-BDE4-85543675AD0D}" type="slidenum">
              <a:rPr lang="en-US" smtClean="0"/>
              <a:t>‹#›</a:t>
            </a:fld>
            <a:endParaRPr lang="en-US"/>
          </a:p>
        </p:txBody>
      </p:sp>
      <p:sp>
        <p:nvSpPr>
          <p:cNvPr id="6" name="Text Placeholder 2">
            <a:extLst>
              <a:ext uri="{FF2B5EF4-FFF2-40B4-BE49-F238E27FC236}">
                <a16:creationId xmlns:a16="http://schemas.microsoft.com/office/drawing/2014/main" id="{D82D3A84-30B5-40F4-85CD-5475D9E81353}"/>
              </a:ext>
            </a:extLst>
          </p:cNvPr>
          <p:cNvSpPr>
            <a:spLocks noGrp="1"/>
          </p:cNvSpPr>
          <p:nvPr>
            <p:ph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1653625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F5286-49BE-4E78-9BD3-783D31821E9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3FA2152-501D-4FB0-8522-616CA23AE7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C2EB40D-AD70-4931-A483-E11BFD07BD97}"/>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5" name="Footer Placeholder 4">
            <a:extLst>
              <a:ext uri="{FF2B5EF4-FFF2-40B4-BE49-F238E27FC236}">
                <a16:creationId xmlns:a16="http://schemas.microsoft.com/office/drawing/2014/main" id="{A178A357-9A64-47AA-8190-D89D02BC475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C56A32-1E1A-428B-B3AF-8D85688F7A09}"/>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41021704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BE6966-90D6-6A43-ABFA-6424E42872EC}"/>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3" name="Footer Placeholder 2">
            <a:extLst>
              <a:ext uri="{FF2B5EF4-FFF2-40B4-BE49-F238E27FC236}">
                <a16:creationId xmlns:a16="http://schemas.microsoft.com/office/drawing/2014/main" id="{3568E345-9948-D342-8ED6-1C82F89008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07CF44B-DE2A-B449-9687-26F17BCB93CF}"/>
              </a:ext>
            </a:extLst>
          </p:cNvPr>
          <p:cNvSpPr>
            <a:spLocks noGrp="1"/>
          </p:cNvSpPr>
          <p:nvPr>
            <p:ph type="sldNum" sz="quarter" idx="12"/>
          </p:nvPr>
        </p:nvSpPr>
        <p:spPr/>
        <p:txBody>
          <a:bodyPr/>
          <a:lstStyle/>
          <a:p>
            <a:fld id="{163B6C04-F5E1-3947-BDE4-85543675AD0D}" type="slidenum">
              <a:rPr lang="en-US" smtClean="0"/>
              <a:t>‹#›</a:t>
            </a:fld>
            <a:endParaRPr lang="en-US"/>
          </a:p>
        </p:txBody>
      </p:sp>
      <p:sp>
        <p:nvSpPr>
          <p:cNvPr id="5" name="Title 1">
            <a:extLst>
              <a:ext uri="{FF2B5EF4-FFF2-40B4-BE49-F238E27FC236}">
                <a16:creationId xmlns:a16="http://schemas.microsoft.com/office/drawing/2014/main" id="{E0D92DB3-E745-4F30-A7DB-23E6AB23BD9D}"/>
              </a:ext>
            </a:extLst>
          </p:cNvPr>
          <p:cNvSpPr>
            <a:spLocks noGrp="1"/>
          </p:cNvSpPr>
          <p:nvPr>
            <p:ph type="title"/>
          </p:nvPr>
        </p:nvSpPr>
        <p:spPr>
          <a:xfrm>
            <a:off x="838200" y="365125"/>
            <a:ext cx="10515600" cy="1325563"/>
          </a:xfrm>
        </p:spPr>
        <p:txBody>
          <a:bodyPr/>
          <a:lstStyle/>
          <a:p>
            <a:r>
              <a:rPr lang="en-GB" dirty="0"/>
              <a:t>Click to edit Master title style</a:t>
            </a:r>
            <a:endParaRPr lang="en-US" dirty="0"/>
          </a:p>
        </p:txBody>
      </p:sp>
      <p:sp>
        <p:nvSpPr>
          <p:cNvPr id="6" name="Text Placeholder 2">
            <a:extLst>
              <a:ext uri="{FF2B5EF4-FFF2-40B4-BE49-F238E27FC236}">
                <a16:creationId xmlns:a16="http://schemas.microsoft.com/office/drawing/2014/main" id="{FAC13EE1-5BBF-4F69-9047-E34CCC7AA822}"/>
              </a:ext>
            </a:extLst>
          </p:cNvPr>
          <p:cNvSpPr>
            <a:spLocks noGrp="1"/>
          </p:cNvSpPr>
          <p:nvPr>
            <p:ph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5015743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6668F-DFC2-1A42-9DEF-4904ED2FB99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A8421E7-F6F8-D147-839C-3CD6CEEE82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93CD195-D8BB-4B4F-A309-91989CB290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4D22563-01E7-A14D-832B-6747D22DBAA6}"/>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6" name="Footer Placeholder 5">
            <a:extLst>
              <a:ext uri="{FF2B5EF4-FFF2-40B4-BE49-F238E27FC236}">
                <a16:creationId xmlns:a16="http://schemas.microsoft.com/office/drawing/2014/main" id="{08DB5BBC-CB9B-114B-A8FD-BBE6E96BAD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0E0E48-FAB1-0E4D-9C00-18E68A6BCC49}"/>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11078513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2E6F0-3C18-7B40-B729-99AD393630F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409D51F-EB34-CF46-88FB-595409295F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5849B8-4D56-5B40-9FC3-713CDF945F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6B854D-C3C4-494B-9B9A-0683846442AC}"/>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6" name="Footer Placeholder 5">
            <a:extLst>
              <a:ext uri="{FF2B5EF4-FFF2-40B4-BE49-F238E27FC236}">
                <a16:creationId xmlns:a16="http://schemas.microsoft.com/office/drawing/2014/main" id="{4A01E7D9-230B-F34D-924D-5923FD99A8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8C96AD-7989-6044-8953-C11DE023FBEA}"/>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28963042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CC2EE-F821-4C43-AA2F-042957757A6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EC890E6-3242-504F-B5BF-8EFADD79BF3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6A36C2F-02E3-004E-A61B-C112B4DD1FDF}"/>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5" name="Footer Placeholder 4">
            <a:extLst>
              <a:ext uri="{FF2B5EF4-FFF2-40B4-BE49-F238E27FC236}">
                <a16:creationId xmlns:a16="http://schemas.microsoft.com/office/drawing/2014/main" id="{63F945FA-5E02-C348-8B73-79D8FF1BE4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F1CF8E-806F-684A-BA15-000958565F17}"/>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8494882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67FF98-93B9-614A-956D-616315C9299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FA47278-13CF-044A-B803-ABF47169AE3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2E4B06C-A89B-6145-99D0-AF10A69C1ADE}"/>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5" name="Footer Placeholder 4">
            <a:extLst>
              <a:ext uri="{FF2B5EF4-FFF2-40B4-BE49-F238E27FC236}">
                <a16:creationId xmlns:a16="http://schemas.microsoft.com/office/drawing/2014/main" id="{76C64436-FE79-A64C-B05F-B9D9DCB00F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A632B0-22AA-5E47-B0B8-4420B812D3A8}"/>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31989200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and Content">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64097-3D55-41B2-B913-EBFBC78E7A43}"/>
              </a:ext>
            </a:extLst>
          </p:cNvPr>
          <p:cNvSpPr>
            <a:spLocks noGrp="1"/>
          </p:cNvSpPr>
          <p:nvPr>
            <p:ph type="title"/>
          </p:nvPr>
        </p:nvSpPr>
        <p:spPr>
          <a:xfrm>
            <a:off x="838200" y="365125"/>
            <a:ext cx="10515600" cy="1325563"/>
          </a:xfrm>
        </p:spPr>
        <p:txBody>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BCF51E75-6327-4AB3-857A-00B4004DACB5}"/>
              </a:ext>
            </a:extLst>
          </p:cNvPr>
          <p:cNvSpPr>
            <a:spLocks noGrp="1"/>
          </p:cNvSpPr>
          <p:nvPr>
            <p:ph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59082661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6DCBD-9855-4E09-B6AE-83232488CEA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134CE77-9120-4CC3-9317-46CD24B392A9}"/>
              </a:ext>
            </a:extLst>
          </p:cNvPr>
          <p:cNvSpPr>
            <a:spLocks noGrp="1"/>
          </p:cNvSpPr>
          <p:nvPr>
            <p:ph type="dt" sz="half" idx="10"/>
          </p:nvPr>
        </p:nvSpPr>
        <p:spPr/>
        <p:txBody>
          <a:bodyPr/>
          <a:lstStyle/>
          <a:p>
            <a:fld id="{2259B04E-34F7-234A-A2F3-02AC3C60A4C6}" type="datetimeFigureOut">
              <a:rPr lang="en-US" smtClean="0"/>
              <a:t>10/24/2021</a:t>
            </a:fld>
            <a:endParaRPr lang="en-US"/>
          </a:p>
        </p:txBody>
      </p:sp>
      <p:sp>
        <p:nvSpPr>
          <p:cNvPr id="4" name="Footer Placeholder 3">
            <a:extLst>
              <a:ext uri="{FF2B5EF4-FFF2-40B4-BE49-F238E27FC236}">
                <a16:creationId xmlns:a16="http://schemas.microsoft.com/office/drawing/2014/main" id="{0B6D676E-B099-4D73-909B-B7BB505CF6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CE957C-EC43-45D0-AC27-A4B494A37552}"/>
              </a:ext>
            </a:extLst>
          </p:cNvPr>
          <p:cNvSpPr>
            <a:spLocks noGrp="1"/>
          </p:cNvSpPr>
          <p:nvPr>
            <p:ph type="sldNum" sz="quarter" idx="12"/>
          </p:nvPr>
        </p:nvSpPr>
        <p:spPr/>
        <p:txBody>
          <a:bodyPr/>
          <a:lstStyle/>
          <a:p>
            <a:fld id="{163B6C04-F5E1-3947-BDE4-85543675AD0D}" type="slidenum">
              <a:rPr lang="en-US" smtClean="0"/>
              <a:t>‹#›</a:t>
            </a:fld>
            <a:endParaRPr lang="en-US"/>
          </a:p>
        </p:txBody>
      </p:sp>
    </p:spTree>
    <p:extLst>
      <p:ext uri="{BB962C8B-B14F-4D97-AF65-F5344CB8AC3E}">
        <p14:creationId xmlns:p14="http://schemas.microsoft.com/office/powerpoint/2010/main" val="32981026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A71E9-A4F4-4516-9A71-EA69D9ABDC56}"/>
              </a:ext>
            </a:extLst>
          </p:cNvPr>
          <p:cNvSpPr>
            <a:spLocks noGrp="1"/>
          </p:cNvSpPr>
          <p:nvPr>
            <p:ph type="title"/>
          </p:nvPr>
        </p:nvSpPr>
        <p:spPr>
          <a:xfrm>
            <a:off x="838200" y="365125"/>
            <a:ext cx="10515600" cy="1325563"/>
          </a:xfrm>
        </p:spPr>
        <p:txBody>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D283D378-303C-4510-B628-3DB93A323F22}"/>
              </a:ext>
            </a:extLst>
          </p:cNvPr>
          <p:cNvSpPr>
            <a:spLocks noGrp="1"/>
          </p:cNvSpPr>
          <p:nvPr>
            <p:ph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536045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DE513-3335-4383-80D1-F670EE4566F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5C186D3-91ED-406B-AD93-13CF9E8153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F3F8C9-FD48-4E9B-99F8-E0110BC523AE}"/>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5" name="Footer Placeholder 4">
            <a:extLst>
              <a:ext uri="{FF2B5EF4-FFF2-40B4-BE49-F238E27FC236}">
                <a16:creationId xmlns:a16="http://schemas.microsoft.com/office/drawing/2014/main" id="{8DD8268C-A2F3-45A0-8911-58F73B07FB4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ECC2FFF-D9A7-48CC-968E-B8D8AEEA3219}"/>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3506388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6C00-393D-4151-BD29-E4EE11366F4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494CD94-2AA5-4456-95A7-6179C8DBB33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404E4FF-C0AF-4F7A-B865-23DE568471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0C4A5FF-8664-4D6B-8782-2876B73EE50A}"/>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6" name="Footer Placeholder 5">
            <a:extLst>
              <a:ext uri="{FF2B5EF4-FFF2-40B4-BE49-F238E27FC236}">
                <a16:creationId xmlns:a16="http://schemas.microsoft.com/office/drawing/2014/main" id="{53645773-4DE9-47E4-81CD-D37242A20D6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2C47569-0AC4-47A8-A02B-C2997AC8D1C6}"/>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1615287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01060-8061-465D-A41B-2F0421746C8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C52F2E5-D7B9-4497-BA9E-DDF7FA31C4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9CDC44B-B186-497D-8D16-707B055DF1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D4EC60F-AC52-4B07-A0F9-A47174448C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E0DAA4-6C95-411B-A8BF-CA4CA38061C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F39A0E0F-1C94-42AF-907A-80DCF47FDE62}"/>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8" name="Footer Placeholder 7">
            <a:extLst>
              <a:ext uri="{FF2B5EF4-FFF2-40B4-BE49-F238E27FC236}">
                <a16:creationId xmlns:a16="http://schemas.microsoft.com/office/drawing/2014/main" id="{376B323A-4245-4F34-8814-A3D804616AA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8EE052D3-84A7-4657-95D8-2B541E924187}"/>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2436881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8AC95-6650-44B7-9FD0-C5F061E840E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BC26432-AE4D-4EF9-BA8C-5D3ED476B762}"/>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4" name="Footer Placeholder 3">
            <a:extLst>
              <a:ext uri="{FF2B5EF4-FFF2-40B4-BE49-F238E27FC236}">
                <a16:creationId xmlns:a16="http://schemas.microsoft.com/office/drawing/2014/main" id="{5D686556-D055-457A-9BD6-83C7065C80D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F6AB3C0-2D0F-4A5E-84D6-B1D67F9D8F1E}"/>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3691478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E4C840-1166-4028-953C-5F84437786AC}"/>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3" name="Footer Placeholder 2">
            <a:extLst>
              <a:ext uri="{FF2B5EF4-FFF2-40B4-BE49-F238E27FC236}">
                <a16:creationId xmlns:a16="http://schemas.microsoft.com/office/drawing/2014/main" id="{7923C12A-EC7D-46BC-9B22-98CEE85DF31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F45F412-6BB0-4682-A999-7BE5D8749CD4}"/>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35655956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F4EE7-D8F4-4092-88F8-1E894A31DC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A6B67AC1-72D7-4D97-B6A9-D458F67D0B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BC98629-3FA1-4C29-BD39-C955B50178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E74C16-F05F-4028-83AB-55D5574099D1}"/>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6" name="Footer Placeholder 5">
            <a:extLst>
              <a:ext uri="{FF2B5EF4-FFF2-40B4-BE49-F238E27FC236}">
                <a16:creationId xmlns:a16="http://schemas.microsoft.com/office/drawing/2014/main" id="{64A3A536-8A9A-402B-BA62-C970BC265D2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B93DBB1-16C7-42D1-9646-24B2BFB6866E}"/>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2481401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30750-36F9-4294-8AAA-731D747865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EBDCF6B-810F-4F6A-9040-B3E5E82702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B4C4CC2-6F08-4C03-AEC0-0C9E7055A2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CBB6C1-8BBC-45D6-BE94-2328F846E824}"/>
              </a:ext>
            </a:extLst>
          </p:cNvPr>
          <p:cNvSpPr>
            <a:spLocks noGrp="1"/>
          </p:cNvSpPr>
          <p:nvPr>
            <p:ph type="dt" sz="half" idx="10"/>
          </p:nvPr>
        </p:nvSpPr>
        <p:spPr/>
        <p:txBody>
          <a:bodyPr/>
          <a:lstStyle/>
          <a:p>
            <a:fld id="{90F170B0-F699-40EE-A95E-7F02BE37F37A}" type="datetimeFigureOut">
              <a:rPr lang="en-GB" smtClean="0"/>
              <a:t>24/10/2021</a:t>
            </a:fld>
            <a:endParaRPr lang="en-GB"/>
          </a:p>
        </p:txBody>
      </p:sp>
      <p:sp>
        <p:nvSpPr>
          <p:cNvPr id="6" name="Footer Placeholder 5">
            <a:extLst>
              <a:ext uri="{FF2B5EF4-FFF2-40B4-BE49-F238E27FC236}">
                <a16:creationId xmlns:a16="http://schemas.microsoft.com/office/drawing/2014/main" id="{02F8FB2A-F891-45D7-95EE-E09B7E87746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1220BD4-E4D6-4993-A4CE-F1E256CA0ECF}"/>
              </a:ext>
            </a:extLst>
          </p:cNvPr>
          <p:cNvSpPr>
            <a:spLocks noGrp="1"/>
          </p:cNvSpPr>
          <p:nvPr>
            <p:ph type="sldNum" sz="quarter" idx="12"/>
          </p:nvPr>
        </p:nvSpPr>
        <p:spPr/>
        <p:txBody>
          <a:bodyPr/>
          <a:lstStyle/>
          <a:p>
            <a:fld id="{ECFAEE98-1014-4D77-A965-F9C736CF3039}" type="slidenum">
              <a:rPr lang="en-GB" smtClean="0"/>
              <a:t>‹#›</a:t>
            </a:fld>
            <a:endParaRPr lang="en-GB"/>
          </a:p>
        </p:txBody>
      </p:sp>
    </p:spTree>
    <p:extLst>
      <p:ext uri="{BB962C8B-B14F-4D97-AF65-F5344CB8AC3E}">
        <p14:creationId xmlns:p14="http://schemas.microsoft.com/office/powerpoint/2010/main" val="271590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image" Target="../media/image1.png"/><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92A25E-5B97-4B5F-BBA0-19A011696B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8DC5D52-B48B-4AF1-9799-349C2B3C7E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AD0EF4-FB4E-44AA-88BE-BC5EA53592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F170B0-F699-40EE-A95E-7F02BE37F37A}" type="datetimeFigureOut">
              <a:rPr lang="en-GB" smtClean="0"/>
              <a:t>24/10/2021</a:t>
            </a:fld>
            <a:endParaRPr lang="en-GB"/>
          </a:p>
        </p:txBody>
      </p:sp>
      <p:sp>
        <p:nvSpPr>
          <p:cNvPr id="5" name="Footer Placeholder 4">
            <a:extLst>
              <a:ext uri="{FF2B5EF4-FFF2-40B4-BE49-F238E27FC236}">
                <a16:creationId xmlns:a16="http://schemas.microsoft.com/office/drawing/2014/main" id="{A0A12273-41CE-41D4-8715-DE08ADF6BF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FF56BE3-BB8C-42B7-8660-99C242802B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FAEE98-1014-4D77-A965-F9C736CF3039}" type="slidenum">
              <a:rPr lang="en-GB" smtClean="0"/>
              <a:t>‹#›</a:t>
            </a:fld>
            <a:endParaRPr lang="en-GB"/>
          </a:p>
        </p:txBody>
      </p:sp>
    </p:spTree>
    <p:extLst>
      <p:ext uri="{BB962C8B-B14F-4D97-AF65-F5344CB8AC3E}">
        <p14:creationId xmlns:p14="http://schemas.microsoft.com/office/powerpoint/2010/main" val="28239837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7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A4FFC9-16DA-5E42-9B85-705D6D5132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6699F4B1-CF42-9B4B-837B-C2676B4B44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922243E0-BA09-764B-8600-3C90107C17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59B04E-34F7-234A-A2F3-02AC3C60A4C6}" type="datetimeFigureOut">
              <a:rPr lang="en-US" smtClean="0"/>
              <a:t>10/24/2021</a:t>
            </a:fld>
            <a:endParaRPr lang="en-US"/>
          </a:p>
        </p:txBody>
      </p:sp>
      <p:sp>
        <p:nvSpPr>
          <p:cNvPr id="5" name="Footer Placeholder 4">
            <a:extLst>
              <a:ext uri="{FF2B5EF4-FFF2-40B4-BE49-F238E27FC236}">
                <a16:creationId xmlns:a16="http://schemas.microsoft.com/office/drawing/2014/main" id="{690A2BF0-F387-BB44-9E05-DF9EA52032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AE5DEC-72DD-4449-AB88-D903B1A365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3B6C04-F5E1-3947-BDE4-85543675AD0D}" type="slidenum">
              <a:rPr lang="en-US" smtClean="0"/>
              <a:t>‹#›</a:t>
            </a:fld>
            <a:endParaRPr lang="en-US"/>
          </a:p>
        </p:txBody>
      </p:sp>
      <p:pic>
        <p:nvPicPr>
          <p:cNvPr id="7" name="Picture 6">
            <a:extLst>
              <a:ext uri="{FF2B5EF4-FFF2-40B4-BE49-F238E27FC236}">
                <a16:creationId xmlns:a16="http://schemas.microsoft.com/office/drawing/2014/main" id="{F45FD3CE-E11D-5F43-A96C-2933DC0583F8}"/>
              </a:ext>
            </a:extLst>
          </p:cNvPr>
          <p:cNvPicPr>
            <a:picLocks noChangeAspect="1"/>
          </p:cNvPicPr>
          <p:nvPr userDrawn="1"/>
        </p:nvPicPr>
        <p:blipFill>
          <a:blip r:embed="rId16" cstate="screen">
            <a:extLst>
              <a:ext uri="{28A0092B-C50C-407E-A947-70E740481C1C}">
                <a14:useLocalDpi xmlns:a14="http://schemas.microsoft.com/office/drawing/2010/main"/>
              </a:ext>
            </a:extLst>
          </a:blip>
          <a:stretch>
            <a:fillRect/>
          </a:stretch>
        </p:blipFill>
        <p:spPr>
          <a:xfrm>
            <a:off x="381000" y="6086474"/>
            <a:ext cx="1626057" cy="539751"/>
          </a:xfrm>
          <a:prstGeom prst="rect">
            <a:avLst/>
          </a:prstGeom>
        </p:spPr>
      </p:pic>
    </p:spTree>
    <p:extLst>
      <p:ext uri="{BB962C8B-B14F-4D97-AF65-F5344CB8AC3E}">
        <p14:creationId xmlns:p14="http://schemas.microsoft.com/office/powerpoint/2010/main" val="214118137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Lst>
  <p:txStyles>
    <p:title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Clr>
          <a:schemeClr val="tx1"/>
        </a:buClr>
        <a:buFont typeface="Wingdings" pitchFamily="2" charset="2"/>
        <a:buChar char="§"/>
        <a:defRPr sz="2800" kern="1200">
          <a:solidFill>
            <a:schemeClr val="accent4"/>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tx1"/>
        </a:buClr>
        <a:buFont typeface="Wingdings" pitchFamily="2" charset="2"/>
        <a:buChar char="§"/>
        <a:defRPr sz="2400" kern="1200">
          <a:solidFill>
            <a:schemeClr val="accent4"/>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
          <a:schemeClr val="tx1"/>
        </a:buClr>
        <a:buFont typeface="Wingdings" pitchFamily="2" charset="2"/>
        <a:buChar char="§"/>
        <a:defRPr sz="2000" kern="1200">
          <a:solidFill>
            <a:schemeClr val="accent4"/>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
          <a:schemeClr val="tx1"/>
        </a:buClr>
        <a:buFont typeface="Wingdings" pitchFamily="2" charset="2"/>
        <a:buChar char="§"/>
        <a:defRPr sz="1800" kern="1200">
          <a:solidFill>
            <a:schemeClr val="accent4"/>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
          <a:schemeClr val="tx1"/>
        </a:buClr>
        <a:buFont typeface="Wingdings" pitchFamily="2" charset="2"/>
        <a:buChar char="§"/>
        <a:defRPr sz="1800" kern="1200">
          <a:solidFill>
            <a:schemeClr val="accent4"/>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hyperlink" Target="https://gtr.ukri.org/" TargetMode="Externa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hyperlink" Target="https://federalreporter.nih.gov/" TargetMode="Externa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hyperlink" Target="https://cordis.europa.eu/" TargetMode="Externa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hyperlink" Target="https://europepmc.org/grantfinder" TargetMode="Externa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hyperlink" Target="https://www.openaire.eu/" TargetMode="Externa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hyperlink" Target="https://orcid.org/" TargetMode="Externa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mailto:Gavin.Reddick@interfolio.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hyperlink" Target="https://www.kcl.ac.uk/sspp/policy-institute/publications/Researchfish%20A%20forward%20look.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4" name="Rectangle 3">
            <a:extLst>
              <a:ext uri="{FF2B5EF4-FFF2-40B4-BE49-F238E27FC236}">
                <a16:creationId xmlns:a16="http://schemas.microsoft.com/office/drawing/2014/main" id="{D0D7DC97-3D95-D647-892B-FAC50189E5C5}"/>
              </a:ext>
            </a:extLst>
          </p:cNvPr>
          <p:cNvSpPr/>
          <p:nvPr/>
        </p:nvSpPr>
        <p:spPr>
          <a:xfrm>
            <a:off x="0" y="18143"/>
            <a:ext cx="12192000" cy="6858000"/>
          </a:xfrm>
          <a:prstGeom prst="rect">
            <a:avLst/>
          </a:prstGeom>
          <a:solidFill>
            <a:srgbClr val="4288B0"/>
          </a:solidFill>
          <a:ln>
            <a:solidFill>
              <a:srgbClr val="4288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Shape 35">
            <a:extLst>
              <a:ext uri="{FF2B5EF4-FFF2-40B4-BE49-F238E27FC236}">
                <a16:creationId xmlns:a16="http://schemas.microsoft.com/office/drawing/2014/main" id="{80452E5D-4A51-DD4E-8559-B8F2AF22203C}"/>
              </a:ext>
            </a:extLst>
          </p:cNvPr>
          <p:cNvSpPr txBox="1">
            <a:spLocks/>
          </p:cNvSpPr>
          <p:nvPr/>
        </p:nvSpPr>
        <p:spPr>
          <a:xfrm>
            <a:off x="2720783" y="1680538"/>
            <a:ext cx="8460397" cy="2162801"/>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None/>
              <a:defRPr sz="3600" b="1" i="0" u="none" strike="noStrike" cap="none">
                <a:solidFill>
                  <a:schemeClr val="dk1"/>
                </a:solidFill>
                <a:latin typeface="Arial"/>
                <a:ea typeface="Arial"/>
                <a:cs typeface="Arial"/>
                <a:sym typeface="Arial"/>
              </a:defRPr>
            </a:lvl1pPr>
            <a:lvl2pPr lvl="1">
              <a:spcBef>
                <a:spcPts val="0"/>
              </a:spcBef>
              <a:buClr>
                <a:schemeClr val="dk1"/>
              </a:buClr>
              <a:buSzPct val="100000"/>
              <a:buNone/>
              <a:defRPr sz="3600" b="1">
                <a:solidFill>
                  <a:schemeClr val="dk1"/>
                </a:solidFill>
              </a:defRPr>
            </a:lvl2pPr>
            <a:lvl3pPr lvl="2">
              <a:spcBef>
                <a:spcPts val="0"/>
              </a:spcBef>
              <a:buClr>
                <a:schemeClr val="dk1"/>
              </a:buClr>
              <a:buSzPct val="100000"/>
              <a:buNone/>
              <a:defRPr sz="3600" b="1">
                <a:solidFill>
                  <a:schemeClr val="dk1"/>
                </a:solidFill>
              </a:defRPr>
            </a:lvl3pPr>
            <a:lvl4pPr lvl="3">
              <a:spcBef>
                <a:spcPts val="0"/>
              </a:spcBef>
              <a:buClr>
                <a:schemeClr val="dk1"/>
              </a:buClr>
              <a:buSzPct val="100000"/>
              <a:buNone/>
              <a:defRPr sz="3600" b="1">
                <a:solidFill>
                  <a:schemeClr val="dk1"/>
                </a:solidFill>
              </a:defRPr>
            </a:lvl4pPr>
            <a:lvl5pPr lvl="4">
              <a:spcBef>
                <a:spcPts val="0"/>
              </a:spcBef>
              <a:buClr>
                <a:schemeClr val="dk1"/>
              </a:buClr>
              <a:buSzPct val="100000"/>
              <a:buNone/>
              <a:defRPr sz="3600" b="1">
                <a:solidFill>
                  <a:schemeClr val="dk1"/>
                </a:solidFill>
              </a:defRPr>
            </a:lvl5pPr>
            <a:lvl6pPr lvl="5">
              <a:spcBef>
                <a:spcPts val="0"/>
              </a:spcBef>
              <a:buClr>
                <a:schemeClr val="dk1"/>
              </a:buClr>
              <a:buSzPct val="100000"/>
              <a:buNone/>
              <a:defRPr sz="3600" b="1">
                <a:solidFill>
                  <a:schemeClr val="dk1"/>
                </a:solidFill>
              </a:defRPr>
            </a:lvl6pPr>
            <a:lvl7pPr lvl="6">
              <a:spcBef>
                <a:spcPts val="0"/>
              </a:spcBef>
              <a:buClr>
                <a:schemeClr val="dk1"/>
              </a:buClr>
              <a:buSzPct val="100000"/>
              <a:buNone/>
              <a:defRPr sz="3600" b="1">
                <a:solidFill>
                  <a:schemeClr val="dk1"/>
                </a:solidFill>
              </a:defRPr>
            </a:lvl7pPr>
            <a:lvl8pPr lvl="7">
              <a:spcBef>
                <a:spcPts val="0"/>
              </a:spcBef>
              <a:buClr>
                <a:schemeClr val="dk1"/>
              </a:buClr>
              <a:buSzPct val="100000"/>
              <a:buNone/>
              <a:defRPr sz="3600" b="1">
                <a:solidFill>
                  <a:schemeClr val="dk1"/>
                </a:solidFill>
              </a:defRPr>
            </a:lvl8pPr>
            <a:lvl9pPr lvl="8">
              <a:spcBef>
                <a:spcPts val="0"/>
              </a:spcBef>
              <a:buClr>
                <a:schemeClr val="dk1"/>
              </a:buClr>
              <a:buSzPct val="100000"/>
              <a:buNone/>
              <a:defRPr sz="3600" b="1">
                <a:solidFill>
                  <a:schemeClr val="dk1"/>
                </a:solidFill>
              </a:defRPr>
            </a:lvl9pPr>
          </a:lstStyle>
          <a:p>
            <a:pPr marL="0" marR="0" lvl="0" indent="0" algn="l" defTabSz="914400" rtl="0" eaLnBrk="1" fontAlgn="auto" latinLnBrk="0" hangingPunct="1">
              <a:lnSpc>
                <a:spcPct val="100000"/>
              </a:lnSpc>
              <a:spcBef>
                <a:spcPts val="0"/>
              </a:spcBef>
              <a:spcAft>
                <a:spcPts val="0"/>
              </a:spcAft>
              <a:buClr>
                <a:prstClr val="black"/>
              </a:buClr>
              <a:buSzPct val="100000"/>
              <a:buFontTx/>
              <a:buNone/>
              <a:tabLst/>
              <a:defRPr/>
            </a:pPr>
            <a:r>
              <a:rPr kumimoji="0" lang="en-GB" sz="3500" b="1" i="0" u="none" strike="noStrike" kern="1200" cap="none" spc="0" normalizeH="0" baseline="0" noProof="0" dirty="0">
                <a:ln>
                  <a:noFill/>
                </a:ln>
                <a:solidFill>
                  <a:prstClr val="white"/>
                </a:solidFill>
                <a:effectLst/>
                <a:uLnTx/>
                <a:uFillTx/>
                <a:latin typeface="Dosis" pitchFamily="2" charset="77"/>
                <a:cs typeface="Arial"/>
                <a:sym typeface="Arial"/>
              </a:rPr>
              <a:t>Studying Science and Innovation</a:t>
            </a:r>
          </a:p>
          <a:p>
            <a:pPr marL="0" marR="0" lvl="0" indent="0" algn="l" defTabSz="914400" rtl="0" eaLnBrk="1" fontAlgn="auto" latinLnBrk="0" hangingPunct="1">
              <a:lnSpc>
                <a:spcPct val="100000"/>
              </a:lnSpc>
              <a:spcBef>
                <a:spcPts val="0"/>
              </a:spcBef>
              <a:spcAft>
                <a:spcPts val="0"/>
              </a:spcAft>
              <a:buClr>
                <a:prstClr val="black"/>
              </a:buClr>
              <a:buSzPct val="100000"/>
              <a:buFontTx/>
              <a:buNone/>
              <a:tabLst/>
              <a:defRPr/>
            </a:pPr>
            <a:r>
              <a:rPr lang="en-GB" sz="3500" dirty="0">
                <a:solidFill>
                  <a:prstClr val="white"/>
                </a:solidFill>
                <a:latin typeface="Dosis" pitchFamily="2" charset="77"/>
              </a:rPr>
              <a:t>Data</a:t>
            </a:r>
            <a:endParaRPr kumimoji="0" lang="en-GB" sz="3500" b="1" i="0" u="none" strike="noStrike" kern="1200" cap="none" spc="0" normalizeH="0" baseline="0" noProof="0" dirty="0">
              <a:ln>
                <a:noFill/>
              </a:ln>
              <a:solidFill>
                <a:prstClr val="white"/>
              </a:solidFill>
              <a:effectLst/>
              <a:uLnTx/>
              <a:uFillTx/>
              <a:latin typeface="Dosis" pitchFamily="2" charset="77"/>
              <a:cs typeface="Arial"/>
              <a:sym typeface="Arial"/>
            </a:endParaRPr>
          </a:p>
        </p:txBody>
      </p:sp>
      <p:sp>
        <p:nvSpPr>
          <p:cNvPr id="8" name="Shape 35">
            <a:extLst>
              <a:ext uri="{FF2B5EF4-FFF2-40B4-BE49-F238E27FC236}">
                <a16:creationId xmlns:a16="http://schemas.microsoft.com/office/drawing/2014/main" id="{0906794A-3A57-EB45-935D-AC51221143E3}"/>
              </a:ext>
            </a:extLst>
          </p:cNvPr>
          <p:cNvSpPr txBox="1">
            <a:spLocks/>
          </p:cNvSpPr>
          <p:nvPr/>
        </p:nvSpPr>
        <p:spPr>
          <a:xfrm>
            <a:off x="2742049" y="3661283"/>
            <a:ext cx="6714186" cy="1844451"/>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None/>
              <a:defRPr sz="3600" b="1" i="0" u="none" strike="noStrike" cap="none">
                <a:solidFill>
                  <a:schemeClr val="dk1"/>
                </a:solidFill>
                <a:latin typeface="Arial"/>
                <a:ea typeface="Arial"/>
                <a:cs typeface="Arial"/>
                <a:sym typeface="Arial"/>
              </a:defRPr>
            </a:lvl1pPr>
            <a:lvl2pPr lvl="1">
              <a:spcBef>
                <a:spcPts val="0"/>
              </a:spcBef>
              <a:buClr>
                <a:schemeClr val="dk1"/>
              </a:buClr>
              <a:buSzPct val="100000"/>
              <a:buNone/>
              <a:defRPr sz="3600" b="1">
                <a:solidFill>
                  <a:schemeClr val="dk1"/>
                </a:solidFill>
              </a:defRPr>
            </a:lvl2pPr>
            <a:lvl3pPr lvl="2">
              <a:spcBef>
                <a:spcPts val="0"/>
              </a:spcBef>
              <a:buClr>
                <a:schemeClr val="dk1"/>
              </a:buClr>
              <a:buSzPct val="100000"/>
              <a:buNone/>
              <a:defRPr sz="3600" b="1">
                <a:solidFill>
                  <a:schemeClr val="dk1"/>
                </a:solidFill>
              </a:defRPr>
            </a:lvl3pPr>
            <a:lvl4pPr lvl="3">
              <a:spcBef>
                <a:spcPts val="0"/>
              </a:spcBef>
              <a:buClr>
                <a:schemeClr val="dk1"/>
              </a:buClr>
              <a:buSzPct val="100000"/>
              <a:buNone/>
              <a:defRPr sz="3600" b="1">
                <a:solidFill>
                  <a:schemeClr val="dk1"/>
                </a:solidFill>
              </a:defRPr>
            </a:lvl4pPr>
            <a:lvl5pPr lvl="4">
              <a:spcBef>
                <a:spcPts val="0"/>
              </a:spcBef>
              <a:buClr>
                <a:schemeClr val="dk1"/>
              </a:buClr>
              <a:buSzPct val="100000"/>
              <a:buNone/>
              <a:defRPr sz="3600" b="1">
                <a:solidFill>
                  <a:schemeClr val="dk1"/>
                </a:solidFill>
              </a:defRPr>
            </a:lvl5pPr>
            <a:lvl6pPr lvl="5">
              <a:spcBef>
                <a:spcPts val="0"/>
              </a:spcBef>
              <a:buClr>
                <a:schemeClr val="dk1"/>
              </a:buClr>
              <a:buSzPct val="100000"/>
              <a:buNone/>
              <a:defRPr sz="3600" b="1">
                <a:solidFill>
                  <a:schemeClr val="dk1"/>
                </a:solidFill>
              </a:defRPr>
            </a:lvl6pPr>
            <a:lvl7pPr lvl="6">
              <a:spcBef>
                <a:spcPts val="0"/>
              </a:spcBef>
              <a:buClr>
                <a:schemeClr val="dk1"/>
              </a:buClr>
              <a:buSzPct val="100000"/>
              <a:buNone/>
              <a:defRPr sz="3600" b="1">
                <a:solidFill>
                  <a:schemeClr val="dk1"/>
                </a:solidFill>
              </a:defRPr>
            </a:lvl7pPr>
            <a:lvl8pPr lvl="7">
              <a:spcBef>
                <a:spcPts val="0"/>
              </a:spcBef>
              <a:buClr>
                <a:schemeClr val="dk1"/>
              </a:buClr>
              <a:buSzPct val="100000"/>
              <a:buNone/>
              <a:defRPr sz="3600" b="1">
                <a:solidFill>
                  <a:schemeClr val="dk1"/>
                </a:solidFill>
              </a:defRPr>
            </a:lvl8pPr>
            <a:lvl9pPr lvl="8">
              <a:spcBef>
                <a:spcPts val="0"/>
              </a:spcBef>
              <a:buClr>
                <a:schemeClr val="dk1"/>
              </a:buClr>
              <a:buSzPct val="100000"/>
              <a:buNone/>
              <a:defRPr sz="3600" b="1">
                <a:solidFill>
                  <a:schemeClr val="dk1"/>
                </a:solidFill>
              </a:defRPr>
            </a:lvl9pPr>
          </a:lstStyle>
          <a:p>
            <a:pPr marL="0" marR="0" lvl="0" indent="0" algn="l" defTabSz="914400" rtl="0" eaLnBrk="1" fontAlgn="auto" latinLnBrk="0" hangingPunct="1">
              <a:lnSpc>
                <a:spcPct val="100000"/>
              </a:lnSpc>
              <a:spcBef>
                <a:spcPts val="0"/>
              </a:spcBef>
              <a:spcAft>
                <a:spcPts val="0"/>
              </a:spcAft>
              <a:buClr>
                <a:prstClr val="black"/>
              </a:buClr>
              <a:buSzPct val="100000"/>
              <a:buFontTx/>
              <a:buNone/>
              <a:tabLst/>
              <a:defRPr/>
            </a:pPr>
            <a:r>
              <a:rPr kumimoji="0" lang="en-GB" sz="2400" b="0" i="0" u="none" strike="noStrike" kern="1200" cap="none" spc="0" normalizeH="0" baseline="0" noProof="0" dirty="0">
                <a:ln>
                  <a:noFill/>
                </a:ln>
                <a:solidFill>
                  <a:prstClr val="white"/>
                </a:solidFill>
                <a:effectLst/>
                <a:uLnTx/>
                <a:uFillTx/>
                <a:latin typeface="Lato Light" panose="020F0302020204030203" pitchFamily="34" charset="77"/>
                <a:ea typeface="Calibri" charset="0"/>
                <a:cs typeface="Calibri" charset="0"/>
                <a:sym typeface="Calibri"/>
              </a:rPr>
              <a:t>Gavin Reddick</a:t>
            </a:r>
          </a:p>
          <a:p>
            <a:pPr marL="0" marR="0" lvl="0" indent="0" algn="l" defTabSz="914400" rtl="0" eaLnBrk="1" fontAlgn="auto" latinLnBrk="0" hangingPunct="1">
              <a:lnSpc>
                <a:spcPct val="100000"/>
              </a:lnSpc>
              <a:spcBef>
                <a:spcPts val="0"/>
              </a:spcBef>
              <a:spcAft>
                <a:spcPts val="0"/>
              </a:spcAft>
              <a:buClr>
                <a:prstClr val="black"/>
              </a:buClr>
              <a:buSzPct val="100000"/>
              <a:buFontTx/>
              <a:buNone/>
              <a:tabLst/>
              <a:defRPr/>
            </a:pPr>
            <a:r>
              <a:rPr lang="en-GB" sz="2400" b="0" dirty="0">
                <a:solidFill>
                  <a:prstClr val="white"/>
                </a:solidFill>
                <a:latin typeface="Lato Light" panose="020F0302020204030203" pitchFamily="34" charset="77"/>
                <a:ea typeface="Calibri" charset="0"/>
                <a:cs typeface="Calibri" charset="0"/>
                <a:sym typeface="Calibri"/>
              </a:rPr>
              <a:t>2</a:t>
            </a:r>
            <a:r>
              <a:rPr kumimoji="0" lang="en-GB" sz="2400" b="0" i="0" u="none" strike="noStrike" kern="1200" cap="none" spc="0" normalizeH="0" baseline="0" noProof="0" dirty="0">
                <a:ln>
                  <a:noFill/>
                </a:ln>
                <a:solidFill>
                  <a:prstClr val="white"/>
                </a:solidFill>
                <a:effectLst/>
                <a:uLnTx/>
                <a:uFillTx/>
                <a:latin typeface="Lato Light" panose="020F0302020204030203" pitchFamily="34" charset="77"/>
                <a:ea typeface="Calibri" charset="0"/>
                <a:cs typeface="Calibri" charset="0"/>
                <a:sym typeface="Calibri"/>
              </a:rPr>
              <a:t>5 October 2021</a:t>
            </a:r>
          </a:p>
        </p:txBody>
      </p:sp>
      <p:pic>
        <p:nvPicPr>
          <p:cNvPr id="17" name="Picture 16">
            <a:extLst>
              <a:ext uri="{FF2B5EF4-FFF2-40B4-BE49-F238E27FC236}">
                <a16:creationId xmlns:a16="http://schemas.microsoft.com/office/drawing/2014/main" id="{3DFE432F-6AF3-C244-B4D5-96AF87A5CB84}"/>
              </a:ext>
            </a:extLst>
          </p:cNvPr>
          <p:cNvPicPr>
            <a:picLocks noChangeAspect="1"/>
          </p:cNvPicPr>
          <p:nvPr/>
        </p:nvPicPr>
        <p:blipFill>
          <a:blip r:embed="rId3"/>
          <a:stretch>
            <a:fillRect/>
          </a:stretch>
        </p:blipFill>
        <p:spPr>
          <a:xfrm>
            <a:off x="1010819" y="548200"/>
            <a:ext cx="4924654" cy="1748398"/>
          </a:xfrm>
          <a:prstGeom prst="rect">
            <a:avLst/>
          </a:prstGeom>
        </p:spPr>
      </p:pic>
    </p:spTree>
    <p:extLst>
      <p:ext uri="{BB962C8B-B14F-4D97-AF65-F5344CB8AC3E}">
        <p14:creationId xmlns:p14="http://schemas.microsoft.com/office/powerpoint/2010/main" val="4686094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D58D77F-3756-4D36-A812-FFCCB83E432A}"/>
              </a:ext>
            </a:extLst>
          </p:cNvPr>
          <p:cNvSpPr/>
          <p:nvPr/>
        </p:nvSpPr>
        <p:spPr>
          <a:xfrm>
            <a:off x="1067734" y="366976"/>
            <a:ext cx="1121963" cy="600250"/>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2A367093-9B25-4AD3-AB1C-4C89F443B326}"/>
              </a:ext>
            </a:extLst>
          </p:cNvPr>
          <p:cNvSpPr/>
          <p:nvPr/>
        </p:nvSpPr>
        <p:spPr>
          <a:xfrm>
            <a:off x="9517989" y="366976"/>
            <a:ext cx="1121963" cy="600250"/>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34D30E9A-B09D-489D-9F9C-6F414547949C}"/>
              </a:ext>
            </a:extLst>
          </p:cNvPr>
          <p:cNvSpPr/>
          <p:nvPr/>
        </p:nvSpPr>
        <p:spPr>
          <a:xfrm>
            <a:off x="3546317" y="366976"/>
            <a:ext cx="1121963" cy="60025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52BFA167-E193-4047-B359-D2303FCC8F0A}"/>
              </a:ext>
            </a:extLst>
          </p:cNvPr>
          <p:cNvSpPr/>
          <p:nvPr/>
        </p:nvSpPr>
        <p:spPr>
          <a:xfrm>
            <a:off x="6428382" y="366976"/>
            <a:ext cx="1121963" cy="60025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Isosceles Triangle 10">
            <a:extLst>
              <a:ext uri="{FF2B5EF4-FFF2-40B4-BE49-F238E27FC236}">
                <a16:creationId xmlns:a16="http://schemas.microsoft.com/office/drawing/2014/main" id="{AD47CFE8-B4AD-4DA9-A608-2581E488AF32}"/>
              </a:ext>
            </a:extLst>
          </p:cNvPr>
          <p:cNvSpPr/>
          <p:nvPr/>
        </p:nvSpPr>
        <p:spPr>
          <a:xfrm>
            <a:off x="1729693" y="2222421"/>
            <a:ext cx="920009" cy="779765"/>
          </a:xfrm>
          <a:prstGeom prst="triangl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Isosceles Triangle 12">
            <a:extLst>
              <a:ext uri="{FF2B5EF4-FFF2-40B4-BE49-F238E27FC236}">
                <a16:creationId xmlns:a16="http://schemas.microsoft.com/office/drawing/2014/main" id="{2B7D7755-E82D-4425-ACBF-DD31555BB085}"/>
              </a:ext>
            </a:extLst>
          </p:cNvPr>
          <p:cNvSpPr/>
          <p:nvPr/>
        </p:nvSpPr>
        <p:spPr>
          <a:xfrm>
            <a:off x="5304081" y="2222421"/>
            <a:ext cx="920009" cy="779765"/>
          </a:xfrm>
          <a:prstGeom prst="triangl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Isosceles Triangle 14">
            <a:extLst>
              <a:ext uri="{FF2B5EF4-FFF2-40B4-BE49-F238E27FC236}">
                <a16:creationId xmlns:a16="http://schemas.microsoft.com/office/drawing/2014/main" id="{FF2797C3-50E0-42DF-99BB-2306266A4A61}"/>
              </a:ext>
            </a:extLst>
          </p:cNvPr>
          <p:cNvSpPr/>
          <p:nvPr/>
        </p:nvSpPr>
        <p:spPr>
          <a:xfrm>
            <a:off x="8878469" y="2214940"/>
            <a:ext cx="920009" cy="779765"/>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Rounded Corners 15">
            <a:extLst>
              <a:ext uri="{FF2B5EF4-FFF2-40B4-BE49-F238E27FC236}">
                <a16:creationId xmlns:a16="http://schemas.microsoft.com/office/drawing/2014/main" id="{8A84BE5D-601A-4F19-97A3-C19F6A59EE2A}"/>
              </a:ext>
            </a:extLst>
          </p:cNvPr>
          <p:cNvSpPr/>
          <p:nvPr/>
        </p:nvSpPr>
        <p:spPr>
          <a:xfrm>
            <a:off x="1267818" y="3838050"/>
            <a:ext cx="1940996" cy="5497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Rounded Corners 17">
            <a:extLst>
              <a:ext uri="{FF2B5EF4-FFF2-40B4-BE49-F238E27FC236}">
                <a16:creationId xmlns:a16="http://schemas.microsoft.com/office/drawing/2014/main" id="{A4F75A00-C8AF-4906-B2F5-A217C0104D99}"/>
              </a:ext>
            </a:extLst>
          </p:cNvPr>
          <p:cNvSpPr/>
          <p:nvPr/>
        </p:nvSpPr>
        <p:spPr>
          <a:xfrm>
            <a:off x="4791718" y="3838050"/>
            <a:ext cx="1940996" cy="5497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Rounded Corners 19">
            <a:extLst>
              <a:ext uri="{FF2B5EF4-FFF2-40B4-BE49-F238E27FC236}">
                <a16:creationId xmlns:a16="http://schemas.microsoft.com/office/drawing/2014/main" id="{D00D0EA9-0EAD-425C-B406-0C26F8E2D283}"/>
              </a:ext>
            </a:extLst>
          </p:cNvPr>
          <p:cNvSpPr/>
          <p:nvPr/>
        </p:nvSpPr>
        <p:spPr>
          <a:xfrm>
            <a:off x="8478303" y="3838050"/>
            <a:ext cx="1940996" cy="5497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5158B69F-3F92-40F0-8F7C-58E40D84A429}"/>
              </a:ext>
            </a:extLst>
          </p:cNvPr>
          <p:cNvSpPr/>
          <p:nvPr/>
        </p:nvSpPr>
        <p:spPr>
          <a:xfrm>
            <a:off x="554253" y="5250553"/>
            <a:ext cx="460005" cy="420736"/>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1526B333-50DB-4B86-AB2B-F420D95C7A79}"/>
              </a:ext>
            </a:extLst>
          </p:cNvPr>
          <p:cNvSpPr/>
          <p:nvPr/>
        </p:nvSpPr>
        <p:spPr>
          <a:xfrm>
            <a:off x="7357817" y="5271822"/>
            <a:ext cx="460005" cy="420736"/>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4E9DEF87-2475-4DAD-B624-E2E62C995AF8}"/>
              </a:ext>
            </a:extLst>
          </p:cNvPr>
          <p:cNvSpPr/>
          <p:nvPr/>
        </p:nvSpPr>
        <p:spPr>
          <a:xfrm>
            <a:off x="8149248" y="5250553"/>
            <a:ext cx="460005" cy="420736"/>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val 26">
            <a:extLst>
              <a:ext uri="{FF2B5EF4-FFF2-40B4-BE49-F238E27FC236}">
                <a16:creationId xmlns:a16="http://schemas.microsoft.com/office/drawing/2014/main" id="{C1BBD9C0-B38B-4E25-8DDF-293775947AB0}"/>
              </a:ext>
            </a:extLst>
          </p:cNvPr>
          <p:cNvSpPr/>
          <p:nvPr/>
        </p:nvSpPr>
        <p:spPr>
          <a:xfrm>
            <a:off x="8839255" y="5250553"/>
            <a:ext cx="460005" cy="420736"/>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val 28">
            <a:extLst>
              <a:ext uri="{FF2B5EF4-FFF2-40B4-BE49-F238E27FC236}">
                <a16:creationId xmlns:a16="http://schemas.microsoft.com/office/drawing/2014/main" id="{C538CAA0-A7C8-43D0-A91F-392EACBC557D}"/>
              </a:ext>
            </a:extLst>
          </p:cNvPr>
          <p:cNvSpPr/>
          <p:nvPr/>
        </p:nvSpPr>
        <p:spPr>
          <a:xfrm>
            <a:off x="9651649" y="5219468"/>
            <a:ext cx="460005" cy="420736"/>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val 30">
            <a:extLst>
              <a:ext uri="{FF2B5EF4-FFF2-40B4-BE49-F238E27FC236}">
                <a16:creationId xmlns:a16="http://schemas.microsoft.com/office/drawing/2014/main" id="{F7D1CBA1-D02C-4DD1-AACE-5C95C91FD37C}"/>
              </a:ext>
            </a:extLst>
          </p:cNvPr>
          <p:cNvSpPr/>
          <p:nvPr/>
        </p:nvSpPr>
        <p:spPr>
          <a:xfrm>
            <a:off x="10336755" y="5219468"/>
            <a:ext cx="460005" cy="420736"/>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val 32">
            <a:extLst>
              <a:ext uri="{FF2B5EF4-FFF2-40B4-BE49-F238E27FC236}">
                <a16:creationId xmlns:a16="http://schemas.microsoft.com/office/drawing/2014/main" id="{1B477B29-C642-4D3A-A253-6AEA5E466317}"/>
              </a:ext>
            </a:extLst>
          </p:cNvPr>
          <p:cNvSpPr/>
          <p:nvPr/>
        </p:nvSpPr>
        <p:spPr>
          <a:xfrm>
            <a:off x="4467928" y="5250553"/>
            <a:ext cx="460005" cy="420736"/>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Oval 34">
            <a:extLst>
              <a:ext uri="{FF2B5EF4-FFF2-40B4-BE49-F238E27FC236}">
                <a16:creationId xmlns:a16="http://schemas.microsoft.com/office/drawing/2014/main" id="{F6DAB233-BCD0-4CDA-A902-53EC67FAC6EE}"/>
              </a:ext>
            </a:extLst>
          </p:cNvPr>
          <p:cNvSpPr/>
          <p:nvPr/>
        </p:nvSpPr>
        <p:spPr>
          <a:xfrm>
            <a:off x="3813671" y="5215258"/>
            <a:ext cx="460005" cy="42073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val 36">
            <a:extLst>
              <a:ext uri="{FF2B5EF4-FFF2-40B4-BE49-F238E27FC236}">
                <a16:creationId xmlns:a16="http://schemas.microsoft.com/office/drawing/2014/main" id="{5036FFDF-6825-498F-9844-7D1955CB972C}"/>
              </a:ext>
            </a:extLst>
          </p:cNvPr>
          <p:cNvSpPr/>
          <p:nvPr/>
        </p:nvSpPr>
        <p:spPr>
          <a:xfrm>
            <a:off x="3200430" y="5250553"/>
            <a:ext cx="460005" cy="42073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val 38">
            <a:extLst>
              <a:ext uri="{FF2B5EF4-FFF2-40B4-BE49-F238E27FC236}">
                <a16:creationId xmlns:a16="http://schemas.microsoft.com/office/drawing/2014/main" id="{7AA05C7C-AB51-4FCA-A882-D52606D4A140}"/>
              </a:ext>
            </a:extLst>
          </p:cNvPr>
          <p:cNvSpPr/>
          <p:nvPr/>
        </p:nvSpPr>
        <p:spPr>
          <a:xfrm>
            <a:off x="11041534" y="5255460"/>
            <a:ext cx="460005" cy="42073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val 40">
            <a:extLst>
              <a:ext uri="{FF2B5EF4-FFF2-40B4-BE49-F238E27FC236}">
                <a16:creationId xmlns:a16="http://schemas.microsoft.com/office/drawing/2014/main" id="{B313D0E2-9B72-4E84-9CD6-24F260B9898D}"/>
              </a:ext>
            </a:extLst>
          </p:cNvPr>
          <p:cNvSpPr/>
          <p:nvPr/>
        </p:nvSpPr>
        <p:spPr>
          <a:xfrm>
            <a:off x="2541428" y="5250553"/>
            <a:ext cx="460005" cy="420736"/>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val 42">
            <a:extLst>
              <a:ext uri="{FF2B5EF4-FFF2-40B4-BE49-F238E27FC236}">
                <a16:creationId xmlns:a16="http://schemas.microsoft.com/office/drawing/2014/main" id="{97CDE1A7-9E1E-4EDF-9A0F-72CFC0DEE6FF}"/>
              </a:ext>
            </a:extLst>
          </p:cNvPr>
          <p:cNvSpPr/>
          <p:nvPr/>
        </p:nvSpPr>
        <p:spPr>
          <a:xfrm>
            <a:off x="1231554" y="5261541"/>
            <a:ext cx="460005" cy="420736"/>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Oval 44">
            <a:extLst>
              <a:ext uri="{FF2B5EF4-FFF2-40B4-BE49-F238E27FC236}">
                <a16:creationId xmlns:a16="http://schemas.microsoft.com/office/drawing/2014/main" id="{C3340F8A-EC42-4A3A-8769-CC963D3BB04F}"/>
              </a:ext>
            </a:extLst>
          </p:cNvPr>
          <p:cNvSpPr/>
          <p:nvPr/>
        </p:nvSpPr>
        <p:spPr>
          <a:xfrm>
            <a:off x="1894408" y="5250553"/>
            <a:ext cx="460005" cy="420736"/>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Oval 46">
            <a:extLst>
              <a:ext uri="{FF2B5EF4-FFF2-40B4-BE49-F238E27FC236}">
                <a16:creationId xmlns:a16="http://schemas.microsoft.com/office/drawing/2014/main" id="{69C3E4B4-2E4A-48DE-9B34-1BA22D5EF2B7}"/>
              </a:ext>
            </a:extLst>
          </p:cNvPr>
          <p:cNvSpPr/>
          <p:nvPr/>
        </p:nvSpPr>
        <p:spPr>
          <a:xfrm>
            <a:off x="5210353" y="5260604"/>
            <a:ext cx="460005" cy="420736"/>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Oval 48">
            <a:extLst>
              <a:ext uri="{FF2B5EF4-FFF2-40B4-BE49-F238E27FC236}">
                <a16:creationId xmlns:a16="http://schemas.microsoft.com/office/drawing/2014/main" id="{9272BF54-1DE1-4003-859E-9F346E0C3DC3}"/>
              </a:ext>
            </a:extLst>
          </p:cNvPr>
          <p:cNvSpPr/>
          <p:nvPr/>
        </p:nvSpPr>
        <p:spPr>
          <a:xfrm>
            <a:off x="6556018" y="5250553"/>
            <a:ext cx="460005" cy="420736"/>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Oval 50">
            <a:extLst>
              <a:ext uri="{FF2B5EF4-FFF2-40B4-BE49-F238E27FC236}">
                <a16:creationId xmlns:a16="http://schemas.microsoft.com/office/drawing/2014/main" id="{0312FF8F-4FFE-48B9-A4C8-7FB489A91980}"/>
              </a:ext>
            </a:extLst>
          </p:cNvPr>
          <p:cNvSpPr/>
          <p:nvPr/>
        </p:nvSpPr>
        <p:spPr>
          <a:xfrm>
            <a:off x="5906242" y="5260604"/>
            <a:ext cx="460005" cy="420736"/>
          </a:xfrm>
          <a:prstGeom prst="ellipse">
            <a:avLst/>
          </a:prstGeom>
          <a:solidFill>
            <a:schemeClr val="accent6"/>
          </a:solidFill>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52" name="Star: 5 Points 51">
            <a:extLst>
              <a:ext uri="{FF2B5EF4-FFF2-40B4-BE49-F238E27FC236}">
                <a16:creationId xmlns:a16="http://schemas.microsoft.com/office/drawing/2014/main" id="{82DEBFF8-CD9B-42A0-B21B-91F59C3E3F93}"/>
              </a:ext>
            </a:extLst>
          </p:cNvPr>
          <p:cNvSpPr/>
          <p:nvPr/>
        </p:nvSpPr>
        <p:spPr>
          <a:xfrm>
            <a:off x="5304081" y="6024941"/>
            <a:ext cx="1023347" cy="645129"/>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6" name="Straight Arrow Connector 55">
            <a:extLst>
              <a:ext uri="{FF2B5EF4-FFF2-40B4-BE49-F238E27FC236}">
                <a16:creationId xmlns:a16="http://schemas.microsoft.com/office/drawing/2014/main" id="{B98EDB42-D3AC-486B-9755-7230E97B52AD}"/>
              </a:ext>
            </a:extLst>
          </p:cNvPr>
          <p:cNvCxnSpPr>
            <a:stCxn id="2" idx="2"/>
            <a:endCxn id="11" idx="0"/>
          </p:cNvCxnSpPr>
          <p:nvPr/>
        </p:nvCxnSpPr>
        <p:spPr>
          <a:xfrm>
            <a:off x="1628716" y="967226"/>
            <a:ext cx="560982" cy="1255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9EF9FC2-9BEA-4F1B-A310-2480F48849E2}"/>
              </a:ext>
            </a:extLst>
          </p:cNvPr>
          <p:cNvCxnSpPr>
            <a:stCxn id="2" idx="2"/>
            <a:endCxn id="13" idx="0"/>
          </p:cNvCxnSpPr>
          <p:nvPr/>
        </p:nvCxnSpPr>
        <p:spPr>
          <a:xfrm>
            <a:off x="1628716" y="967226"/>
            <a:ext cx="4135370" cy="1255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35F6FC07-7B6A-4D6D-8793-2395094B787E}"/>
              </a:ext>
            </a:extLst>
          </p:cNvPr>
          <p:cNvCxnSpPr>
            <a:stCxn id="6" idx="2"/>
            <a:endCxn id="11" idx="0"/>
          </p:cNvCxnSpPr>
          <p:nvPr/>
        </p:nvCxnSpPr>
        <p:spPr>
          <a:xfrm flipH="1">
            <a:off x="2189698" y="967226"/>
            <a:ext cx="1917601" cy="1255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88F48B39-CF92-417A-A404-832BD57C1E40}"/>
              </a:ext>
            </a:extLst>
          </p:cNvPr>
          <p:cNvCxnSpPr>
            <a:stCxn id="6" idx="2"/>
            <a:endCxn id="13" idx="0"/>
          </p:cNvCxnSpPr>
          <p:nvPr/>
        </p:nvCxnSpPr>
        <p:spPr>
          <a:xfrm>
            <a:off x="4107299" y="967226"/>
            <a:ext cx="1656787" cy="1255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DBD40960-3E44-4F35-BB95-CEBE3F8EABC5}"/>
              </a:ext>
            </a:extLst>
          </p:cNvPr>
          <p:cNvCxnSpPr>
            <a:cxnSpLocks/>
            <a:stCxn id="10" idx="2"/>
            <a:endCxn id="11" idx="0"/>
          </p:cNvCxnSpPr>
          <p:nvPr/>
        </p:nvCxnSpPr>
        <p:spPr>
          <a:xfrm flipH="1">
            <a:off x="2189698" y="967226"/>
            <a:ext cx="4799666" cy="1255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71255050-6F35-442E-B199-B835F55C53FE}"/>
              </a:ext>
            </a:extLst>
          </p:cNvPr>
          <p:cNvCxnSpPr>
            <a:cxnSpLocks/>
            <a:stCxn id="10" idx="2"/>
          </p:cNvCxnSpPr>
          <p:nvPr/>
        </p:nvCxnSpPr>
        <p:spPr>
          <a:xfrm>
            <a:off x="6989364" y="967226"/>
            <a:ext cx="2368745" cy="1255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CD076E12-F042-49E9-8564-A4EC1901721E}"/>
              </a:ext>
            </a:extLst>
          </p:cNvPr>
          <p:cNvCxnSpPr>
            <a:stCxn id="4" idx="2"/>
            <a:endCxn id="13" idx="0"/>
          </p:cNvCxnSpPr>
          <p:nvPr/>
        </p:nvCxnSpPr>
        <p:spPr>
          <a:xfrm flipH="1">
            <a:off x="5764086" y="967226"/>
            <a:ext cx="4314885" cy="1255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EEB47012-2073-4381-A8B8-C046246EEC17}"/>
              </a:ext>
            </a:extLst>
          </p:cNvPr>
          <p:cNvCxnSpPr>
            <a:stCxn id="11" idx="3"/>
            <a:endCxn id="16" idx="0"/>
          </p:cNvCxnSpPr>
          <p:nvPr/>
        </p:nvCxnSpPr>
        <p:spPr>
          <a:xfrm>
            <a:off x="2189698" y="3002186"/>
            <a:ext cx="48618" cy="835864"/>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84D2B237-CB20-4C2E-AACA-869546925DBB}"/>
              </a:ext>
            </a:extLst>
          </p:cNvPr>
          <p:cNvCxnSpPr>
            <a:stCxn id="11" idx="3"/>
            <a:endCxn id="18" idx="0"/>
          </p:cNvCxnSpPr>
          <p:nvPr/>
        </p:nvCxnSpPr>
        <p:spPr>
          <a:xfrm>
            <a:off x="2189698" y="3002186"/>
            <a:ext cx="3572518" cy="835864"/>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C42BCD38-2455-443F-A672-50F2824701DE}"/>
              </a:ext>
            </a:extLst>
          </p:cNvPr>
          <p:cNvCxnSpPr>
            <a:stCxn id="11" idx="3"/>
            <a:endCxn id="20" idx="0"/>
          </p:cNvCxnSpPr>
          <p:nvPr/>
        </p:nvCxnSpPr>
        <p:spPr>
          <a:xfrm>
            <a:off x="2189698" y="3002186"/>
            <a:ext cx="7259103" cy="835864"/>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A5D7C155-95A1-49D4-B100-8059941975DC}"/>
              </a:ext>
            </a:extLst>
          </p:cNvPr>
          <p:cNvCxnSpPr>
            <a:stCxn id="13" idx="3"/>
            <a:endCxn id="16" idx="0"/>
          </p:cNvCxnSpPr>
          <p:nvPr/>
        </p:nvCxnSpPr>
        <p:spPr>
          <a:xfrm flipH="1">
            <a:off x="2238316" y="3002186"/>
            <a:ext cx="3525770" cy="835864"/>
          </a:xfrm>
          <a:prstGeom prst="straightConnector1">
            <a:avLst/>
          </a:prstGeom>
          <a:ln w="571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777A6F3E-F30E-434B-8DAA-4027B244772F}"/>
              </a:ext>
            </a:extLst>
          </p:cNvPr>
          <p:cNvCxnSpPr>
            <a:stCxn id="13" idx="3"/>
            <a:endCxn id="20" idx="0"/>
          </p:cNvCxnSpPr>
          <p:nvPr/>
        </p:nvCxnSpPr>
        <p:spPr>
          <a:xfrm>
            <a:off x="5764086" y="3002186"/>
            <a:ext cx="3684715" cy="835864"/>
          </a:xfrm>
          <a:prstGeom prst="straightConnector1">
            <a:avLst/>
          </a:prstGeom>
          <a:ln w="571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83DFAB6A-5B31-48BA-88EB-1A8540B279BB}"/>
              </a:ext>
            </a:extLst>
          </p:cNvPr>
          <p:cNvCxnSpPr>
            <a:stCxn id="15" idx="3"/>
            <a:endCxn id="20" idx="0"/>
          </p:cNvCxnSpPr>
          <p:nvPr/>
        </p:nvCxnSpPr>
        <p:spPr>
          <a:xfrm>
            <a:off x="9338474" y="2994705"/>
            <a:ext cx="110327" cy="8433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9E3132CC-1C20-4E04-9287-80631019B4E2}"/>
              </a:ext>
            </a:extLst>
          </p:cNvPr>
          <p:cNvCxnSpPr>
            <a:stCxn id="16" idx="2"/>
            <a:endCxn id="21" idx="0"/>
          </p:cNvCxnSpPr>
          <p:nvPr/>
        </p:nvCxnSpPr>
        <p:spPr>
          <a:xfrm flipH="1">
            <a:off x="784256" y="4387812"/>
            <a:ext cx="1454060" cy="862741"/>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AF1B136B-F2A4-46DD-A0BE-1B51BC14CE57}"/>
              </a:ext>
            </a:extLst>
          </p:cNvPr>
          <p:cNvCxnSpPr>
            <a:stCxn id="16" idx="2"/>
            <a:endCxn id="43" idx="0"/>
          </p:cNvCxnSpPr>
          <p:nvPr/>
        </p:nvCxnSpPr>
        <p:spPr>
          <a:xfrm flipH="1">
            <a:off x="1461557" y="4387812"/>
            <a:ext cx="776759" cy="873729"/>
          </a:xfrm>
          <a:prstGeom prst="straightConnector1">
            <a:avLst/>
          </a:prstGeom>
          <a:ln w="571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D6FD1D3A-AF17-4163-9247-0917E4044C9D}"/>
              </a:ext>
            </a:extLst>
          </p:cNvPr>
          <p:cNvCxnSpPr>
            <a:stCxn id="20" idx="2"/>
            <a:endCxn id="31" idx="0"/>
          </p:cNvCxnSpPr>
          <p:nvPr/>
        </p:nvCxnSpPr>
        <p:spPr>
          <a:xfrm>
            <a:off x="9448801" y="4387812"/>
            <a:ext cx="1117957" cy="83165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B3CF8B80-860C-4631-A92A-C7FF05268CA2}"/>
              </a:ext>
            </a:extLst>
          </p:cNvPr>
          <p:cNvCxnSpPr>
            <a:stCxn id="20" idx="2"/>
            <a:endCxn id="29" idx="0"/>
          </p:cNvCxnSpPr>
          <p:nvPr/>
        </p:nvCxnSpPr>
        <p:spPr>
          <a:xfrm>
            <a:off x="9448801" y="4387812"/>
            <a:ext cx="432851" cy="83165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327BC1C0-78DD-4B12-A110-1EB4AFCED065}"/>
              </a:ext>
            </a:extLst>
          </p:cNvPr>
          <p:cNvCxnSpPr>
            <a:stCxn id="20" idx="2"/>
            <a:endCxn id="27" idx="0"/>
          </p:cNvCxnSpPr>
          <p:nvPr/>
        </p:nvCxnSpPr>
        <p:spPr>
          <a:xfrm flipH="1">
            <a:off x="9069258" y="4387812"/>
            <a:ext cx="379543" cy="862741"/>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A54C0571-0EBA-467B-BAC4-8FBD95FA2E39}"/>
              </a:ext>
            </a:extLst>
          </p:cNvPr>
          <p:cNvCxnSpPr>
            <a:stCxn id="20" idx="2"/>
            <a:endCxn id="25" idx="0"/>
          </p:cNvCxnSpPr>
          <p:nvPr/>
        </p:nvCxnSpPr>
        <p:spPr>
          <a:xfrm flipH="1">
            <a:off x="8379251" y="4387812"/>
            <a:ext cx="1069550" cy="862741"/>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FA979E58-C7C6-4844-B21E-D4429F6C9900}"/>
              </a:ext>
            </a:extLst>
          </p:cNvPr>
          <p:cNvCxnSpPr>
            <a:stCxn id="20" idx="2"/>
            <a:endCxn id="23" idx="0"/>
          </p:cNvCxnSpPr>
          <p:nvPr/>
        </p:nvCxnSpPr>
        <p:spPr>
          <a:xfrm flipH="1">
            <a:off x="7587820" y="4387812"/>
            <a:ext cx="1860981" cy="884010"/>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09BFDC99-2DAF-4AF1-9FD0-37A78619F5B1}"/>
              </a:ext>
            </a:extLst>
          </p:cNvPr>
          <p:cNvCxnSpPr>
            <a:stCxn id="16" idx="2"/>
            <a:endCxn id="45" idx="0"/>
          </p:cNvCxnSpPr>
          <p:nvPr/>
        </p:nvCxnSpPr>
        <p:spPr>
          <a:xfrm flipH="1">
            <a:off x="2124411" y="4387812"/>
            <a:ext cx="113905" cy="862741"/>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Straight Arrow Connector 125">
            <a:extLst>
              <a:ext uri="{FF2B5EF4-FFF2-40B4-BE49-F238E27FC236}">
                <a16:creationId xmlns:a16="http://schemas.microsoft.com/office/drawing/2014/main" id="{9D087A0F-1B2D-4F5A-A861-464014806CEA}"/>
              </a:ext>
            </a:extLst>
          </p:cNvPr>
          <p:cNvCxnSpPr>
            <a:stCxn id="18" idx="2"/>
            <a:endCxn id="47" idx="0"/>
          </p:cNvCxnSpPr>
          <p:nvPr/>
        </p:nvCxnSpPr>
        <p:spPr>
          <a:xfrm flipH="1">
            <a:off x="5440356" y="4387812"/>
            <a:ext cx="321860" cy="872792"/>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F2284D18-A8F4-4459-A1E1-E614A9B53722}"/>
              </a:ext>
            </a:extLst>
          </p:cNvPr>
          <p:cNvCxnSpPr>
            <a:stCxn id="16" idx="2"/>
            <a:endCxn id="41" idx="0"/>
          </p:cNvCxnSpPr>
          <p:nvPr/>
        </p:nvCxnSpPr>
        <p:spPr>
          <a:xfrm>
            <a:off x="2238316" y="4387812"/>
            <a:ext cx="533115" cy="86274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9DF49C1A-2477-4935-8A11-D11AF7D94059}"/>
              </a:ext>
            </a:extLst>
          </p:cNvPr>
          <p:cNvCxnSpPr>
            <a:stCxn id="20" idx="2"/>
            <a:endCxn id="49" idx="0"/>
          </p:cNvCxnSpPr>
          <p:nvPr/>
        </p:nvCxnSpPr>
        <p:spPr>
          <a:xfrm flipH="1">
            <a:off x="6786021" y="4387812"/>
            <a:ext cx="2662780" cy="862741"/>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8E14491C-837D-466C-BA85-669CDA71B0BB}"/>
              </a:ext>
            </a:extLst>
          </p:cNvPr>
          <p:cNvCxnSpPr>
            <a:stCxn id="20" idx="2"/>
            <a:endCxn id="51" idx="0"/>
          </p:cNvCxnSpPr>
          <p:nvPr/>
        </p:nvCxnSpPr>
        <p:spPr>
          <a:xfrm flipH="1">
            <a:off x="6136245" y="4387812"/>
            <a:ext cx="3312556" cy="872792"/>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Straight Arrow Connector 133">
            <a:extLst>
              <a:ext uri="{FF2B5EF4-FFF2-40B4-BE49-F238E27FC236}">
                <a16:creationId xmlns:a16="http://schemas.microsoft.com/office/drawing/2014/main" id="{F0B98D70-BC3E-4C10-923A-62725F6620E4}"/>
              </a:ext>
            </a:extLst>
          </p:cNvPr>
          <p:cNvCxnSpPr>
            <a:stCxn id="16" idx="2"/>
            <a:endCxn id="35" idx="0"/>
          </p:cNvCxnSpPr>
          <p:nvPr/>
        </p:nvCxnSpPr>
        <p:spPr>
          <a:xfrm>
            <a:off x="2238316" y="4387812"/>
            <a:ext cx="1805358" cy="827446"/>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Straight Arrow Connector 135">
            <a:extLst>
              <a:ext uri="{FF2B5EF4-FFF2-40B4-BE49-F238E27FC236}">
                <a16:creationId xmlns:a16="http://schemas.microsoft.com/office/drawing/2014/main" id="{564308E6-1C76-46A0-95E4-98BE97C2127A}"/>
              </a:ext>
            </a:extLst>
          </p:cNvPr>
          <p:cNvCxnSpPr>
            <a:stCxn id="16" idx="2"/>
            <a:endCxn id="37" idx="0"/>
          </p:cNvCxnSpPr>
          <p:nvPr/>
        </p:nvCxnSpPr>
        <p:spPr>
          <a:xfrm>
            <a:off x="2238316" y="4387812"/>
            <a:ext cx="1192117" cy="862741"/>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ECD0C972-2583-4580-8265-0ABF17A60143}"/>
              </a:ext>
            </a:extLst>
          </p:cNvPr>
          <p:cNvCxnSpPr>
            <a:stCxn id="20" idx="2"/>
            <a:endCxn id="39" idx="0"/>
          </p:cNvCxnSpPr>
          <p:nvPr/>
        </p:nvCxnSpPr>
        <p:spPr>
          <a:xfrm>
            <a:off x="9448801" y="4387812"/>
            <a:ext cx="1822736" cy="867648"/>
          </a:xfrm>
          <a:prstGeom prst="straightConnector1">
            <a:avLst/>
          </a:prstGeom>
          <a:ln w="571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C0557655-CC01-4168-8CC0-F47096CA9998}"/>
              </a:ext>
            </a:extLst>
          </p:cNvPr>
          <p:cNvCxnSpPr>
            <a:stCxn id="16" idx="2"/>
            <a:endCxn id="33" idx="0"/>
          </p:cNvCxnSpPr>
          <p:nvPr/>
        </p:nvCxnSpPr>
        <p:spPr>
          <a:xfrm>
            <a:off x="2238316" y="4387812"/>
            <a:ext cx="2459615" cy="862741"/>
          </a:xfrm>
          <a:prstGeom prst="straightConnector1">
            <a:avLst/>
          </a:prstGeom>
          <a:ln w="571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Straight Arrow Connector 161">
            <a:extLst>
              <a:ext uri="{FF2B5EF4-FFF2-40B4-BE49-F238E27FC236}">
                <a16:creationId xmlns:a16="http://schemas.microsoft.com/office/drawing/2014/main" id="{E5B881DC-3CE0-439F-891D-C3B145C19662}"/>
              </a:ext>
            </a:extLst>
          </p:cNvPr>
          <p:cNvCxnSpPr>
            <a:stCxn id="15" idx="3"/>
            <a:endCxn id="16" idx="0"/>
          </p:cNvCxnSpPr>
          <p:nvPr/>
        </p:nvCxnSpPr>
        <p:spPr>
          <a:xfrm flipH="1">
            <a:off x="2238316" y="2994705"/>
            <a:ext cx="7100158" cy="8433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1" name="TextBox 180">
            <a:extLst>
              <a:ext uri="{FF2B5EF4-FFF2-40B4-BE49-F238E27FC236}">
                <a16:creationId xmlns:a16="http://schemas.microsoft.com/office/drawing/2014/main" id="{2D72884F-343C-4C4A-BA80-EDF32FB0333F}"/>
              </a:ext>
            </a:extLst>
          </p:cNvPr>
          <p:cNvSpPr txBox="1"/>
          <p:nvPr/>
        </p:nvSpPr>
        <p:spPr>
          <a:xfrm>
            <a:off x="50103" y="482435"/>
            <a:ext cx="906642" cy="369332"/>
          </a:xfrm>
          <a:prstGeom prst="rect">
            <a:avLst/>
          </a:prstGeom>
          <a:noFill/>
        </p:spPr>
        <p:txBody>
          <a:bodyPr wrap="square" rtlCol="0">
            <a:spAutoFit/>
          </a:bodyPr>
          <a:lstStyle/>
          <a:p>
            <a:r>
              <a:rPr lang="en-GB" dirty="0"/>
              <a:t>Funder</a:t>
            </a:r>
          </a:p>
        </p:txBody>
      </p:sp>
      <p:sp>
        <p:nvSpPr>
          <p:cNvPr id="183" name="TextBox 182">
            <a:extLst>
              <a:ext uri="{FF2B5EF4-FFF2-40B4-BE49-F238E27FC236}">
                <a16:creationId xmlns:a16="http://schemas.microsoft.com/office/drawing/2014/main" id="{4120728D-4A70-4DAA-B12F-122966DBFA9F}"/>
              </a:ext>
            </a:extLst>
          </p:cNvPr>
          <p:cNvSpPr txBox="1"/>
          <p:nvPr/>
        </p:nvSpPr>
        <p:spPr>
          <a:xfrm>
            <a:off x="140002" y="2407576"/>
            <a:ext cx="441617" cy="369332"/>
          </a:xfrm>
          <a:prstGeom prst="rect">
            <a:avLst/>
          </a:prstGeom>
          <a:noFill/>
        </p:spPr>
        <p:txBody>
          <a:bodyPr wrap="square" rtlCol="0">
            <a:spAutoFit/>
          </a:bodyPr>
          <a:lstStyle/>
          <a:p>
            <a:r>
              <a:rPr lang="en-GB" dirty="0"/>
              <a:t>PI</a:t>
            </a:r>
          </a:p>
        </p:txBody>
      </p:sp>
      <p:sp>
        <p:nvSpPr>
          <p:cNvPr id="185" name="TextBox 184">
            <a:extLst>
              <a:ext uri="{FF2B5EF4-FFF2-40B4-BE49-F238E27FC236}">
                <a16:creationId xmlns:a16="http://schemas.microsoft.com/office/drawing/2014/main" id="{DD826E5E-CE66-4E77-BE11-53582D676085}"/>
              </a:ext>
            </a:extLst>
          </p:cNvPr>
          <p:cNvSpPr txBox="1"/>
          <p:nvPr/>
        </p:nvSpPr>
        <p:spPr>
          <a:xfrm>
            <a:off x="140002" y="3928265"/>
            <a:ext cx="469583" cy="369332"/>
          </a:xfrm>
          <a:prstGeom prst="rect">
            <a:avLst/>
          </a:prstGeom>
          <a:noFill/>
        </p:spPr>
        <p:txBody>
          <a:bodyPr wrap="square" rtlCol="0">
            <a:spAutoFit/>
          </a:bodyPr>
          <a:lstStyle/>
          <a:p>
            <a:r>
              <a:rPr lang="en-GB" dirty="0"/>
              <a:t>RO</a:t>
            </a:r>
          </a:p>
        </p:txBody>
      </p:sp>
      <p:sp>
        <p:nvSpPr>
          <p:cNvPr id="195" name="TextBox 194">
            <a:extLst>
              <a:ext uri="{FF2B5EF4-FFF2-40B4-BE49-F238E27FC236}">
                <a16:creationId xmlns:a16="http://schemas.microsoft.com/office/drawing/2014/main" id="{2E2D4111-F398-47A3-8BE4-DC003A9E50BE}"/>
              </a:ext>
            </a:extLst>
          </p:cNvPr>
          <p:cNvSpPr txBox="1"/>
          <p:nvPr/>
        </p:nvSpPr>
        <p:spPr>
          <a:xfrm>
            <a:off x="50103" y="4702049"/>
            <a:ext cx="906642" cy="369332"/>
          </a:xfrm>
          <a:prstGeom prst="rect">
            <a:avLst/>
          </a:prstGeom>
          <a:noFill/>
        </p:spPr>
        <p:txBody>
          <a:bodyPr wrap="square" rtlCol="0">
            <a:spAutoFit/>
          </a:bodyPr>
          <a:lstStyle/>
          <a:p>
            <a:r>
              <a:rPr lang="en-GB" dirty="0"/>
              <a:t>Award</a:t>
            </a:r>
          </a:p>
        </p:txBody>
      </p:sp>
      <p:sp>
        <p:nvSpPr>
          <p:cNvPr id="197" name="Oval 196">
            <a:extLst>
              <a:ext uri="{FF2B5EF4-FFF2-40B4-BE49-F238E27FC236}">
                <a16:creationId xmlns:a16="http://schemas.microsoft.com/office/drawing/2014/main" id="{6E16D6DE-B12E-42B4-AE50-F685FF6F3D06}"/>
              </a:ext>
            </a:extLst>
          </p:cNvPr>
          <p:cNvSpPr/>
          <p:nvPr/>
        </p:nvSpPr>
        <p:spPr>
          <a:xfrm>
            <a:off x="2798846" y="6034992"/>
            <a:ext cx="5926740" cy="774156"/>
          </a:xfrm>
          <a:prstGeom prst="ellips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8" name="TextBox 197">
            <a:extLst>
              <a:ext uri="{FF2B5EF4-FFF2-40B4-BE49-F238E27FC236}">
                <a16:creationId xmlns:a16="http://schemas.microsoft.com/office/drawing/2014/main" id="{65FA77F7-32B0-4B17-8705-B0A09C2DE498}"/>
              </a:ext>
            </a:extLst>
          </p:cNvPr>
          <p:cNvSpPr txBox="1"/>
          <p:nvPr/>
        </p:nvSpPr>
        <p:spPr>
          <a:xfrm>
            <a:off x="4910781" y="6259844"/>
            <a:ext cx="1702869" cy="369332"/>
          </a:xfrm>
          <a:prstGeom prst="rect">
            <a:avLst/>
          </a:prstGeom>
          <a:noFill/>
        </p:spPr>
        <p:txBody>
          <a:bodyPr wrap="square" rtlCol="0">
            <a:spAutoFit/>
          </a:bodyPr>
          <a:lstStyle/>
          <a:p>
            <a:r>
              <a:rPr lang="en-GB" dirty="0"/>
              <a:t>Policy Influence</a:t>
            </a:r>
          </a:p>
        </p:txBody>
      </p:sp>
      <p:cxnSp>
        <p:nvCxnSpPr>
          <p:cNvPr id="200" name="Straight Arrow Connector 199">
            <a:extLst>
              <a:ext uri="{FF2B5EF4-FFF2-40B4-BE49-F238E27FC236}">
                <a16:creationId xmlns:a16="http://schemas.microsoft.com/office/drawing/2014/main" id="{A36FDE90-DC74-455C-92A7-8AB1D4628FF3}"/>
              </a:ext>
            </a:extLst>
          </p:cNvPr>
          <p:cNvCxnSpPr>
            <a:cxnSpLocks/>
            <a:stCxn id="21" idx="4"/>
            <a:endCxn id="197" idx="2"/>
          </p:cNvCxnSpPr>
          <p:nvPr/>
        </p:nvCxnSpPr>
        <p:spPr>
          <a:xfrm>
            <a:off x="784256" y="5671289"/>
            <a:ext cx="2014590" cy="7507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2" name="Straight Arrow Connector 201">
            <a:extLst>
              <a:ext uri="{FF2B5EF4-FFF2-40B4-BE49-F238E27FC236}">
                <a16:creationId xmlns:a16="http://schemas.microsoft.com/office/drawing/2014/main" id="{E9E66EC7-DC31-4D31-AEE9-136DF8F2188F}"/>
              </a:ext>
            </a:extLst>
          </p:cNvPr>
          <p:cNvCxnSpPr>
            <a:cxnSpLocks/>
            <a:stCxn id="43" idx="4"/>
            <a:endCxn id="197" idx="2"/>
          </p:cNvCxnSpPr>
          <p:nvPr/>
        </p:nvCxnSpPr>
        <p:spPr>
          <a:xfrm>
            <a:off x="1461557" y="5682277"/>
            <a:ext cx="1337289" cy="739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6" name="Straight Arrow Connector 205">
            <a:extLst>
              <a:ext uri="{FF2B5EF4-FFF2-40B4-BE49-F238E27FC236}">
                <a16:creationId xmlns:a16="http://schemas.microsoft.com/office/drawing/2014/main" id="{560B9C64-600A-466E-8923-4FB9EC34A14B}"/>
              </a:ext>
            </a:extLst>
          </p:cNvPr>
          <p:cNvCxnSpPr>
            <a:stCxn id="45" idx="4"/>
            <a:endCxn id="197" idx="2"/>
          </p:cNvCxnSpPr>
          <p:nvPr/>
        </p:nvCxnSpPr>
        <p:spPr>
          <a:xfrm>
            <a:off x="2124411" y="5671289"/>
            <a:ext cx="674435" cy="7507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8" name="Straight Arrow Connector 207">
            <a:extLst>
              <a:ext uri="{FF2B5EF4-FFF2-40B4-BE49-F238E27FC236}">
                <a16:creationId xmlns:a16="http://schemas.microsoft.com/office/drawing/2014/main" id="{C707CE83-EEB0-4413-B38E-FE67288B2D64}"/>
              </a:ext>
            </a:extLst>
          </p:cNvPr>
          <p:cNvCxnSpPr>
            <a:cxnSpLocks/>
            <a:stCxn id="41" idx="4"/>
            <a:endCxn id="197" idx="1"/>
          </p:cNvCxnSpPr>
          <p:nvPr/>
        </p:nvCxnSpPr>
        <p:spPr>
          <a:xfrm>
            <a:off x="2771431" y="5671289"/>
            <a:ext cx="895366" cy="477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E2E92A25-C5B8-47E5-8FE5-85C076DD91B9}"/>
              </a:ext>
            </a:extLst>
          </p:cNvPr>
          <p:cNvCxnSpPr>
            <a:stCxn id="37" idx="4"/>
            <a:endCxn id="197" idx="1"/>
          </p:cNvCxnSpPr>
          <p:nvPr/>
        </p:nvCxnSpPr>
        <p:spPr>
          <a:xfrm>
            <a:off x="3430433" y="5671289"/>
            <a:ext cx="236364" cy="477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2" name="Straight Arrow Connector 211">
            <a:extLst>
              <a:ext uri="{FF2B5EF4-FFF2-40B4-BE49-F238E27FC236}">
                <a16:creationId xmlns:a16="http://schemas.microsoft.com/office/drawing/2014/main" id="{2DED85F6-C8D4-49C7-B53B-E7183EE2C573}"/>
              </a:ext>
            </a:extLst>
          </p:cNvPr>
          <p:cNvCxnSpPr>
            <a:stCxn id="35" idx="4"/>
            <a:endCxn id="197" idx="1"/>
          </p:cNvCxnSpPr>
          <p:nvPr/>
        </p:nvCxnSpPr>
        <p:spPr>
          <a:xfrm flipH="1">
            <a:off x="3666797" y="5635994"/>
            <a:ext cx="376877" cy="512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4" name="Straight Arrow Connector 213">
            <a:extLst>
              <a:ext uri="{FF2B5EF4-FFF2-40B4-BE49-F238E27FC236}">
                <a16:creationId xmlns:a16="http://schemas.microsoft.com/office/drawing/2014/main" id="{0898CAC9-292F-4AF5-8510-67A56637A1DE}"/>
              </a:ext>
            </a:extLst>
          </p:cNvPr>
          <p:cNvCxnSpPr>
            <a:stCxn id="33" idx="4"/>
            <a:endCxn id="197" idx="1"/>
          </p:cNvCxnSpPr>
          <p:nvPr/>
        </p:nvCxnSpPr>
        <p:spPr>
          <a:xfrm flipH="1">
            <a:off x="3666797" y="5671289"/>
            <a:ext cx="1031134" cy="477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6" name="Straight Arrow Connector 215">
            <a:extLst>
              <a:ext uri="{FF2B5EF4-FFF2-40B4-BE49-F238E27FC236}">
                <a16:creationId xmlns:a16="http://schemas.microsoft.com/office/drawing/2014/main" id="{C8C81BC3-AD27-46F4-83E9-11AEBE6F1887}"/>
              </a:ext>
            </a:extLst>
          </p:cNvPr>
          <p:cNvCxnSpPr>
            <a:stCxn id="47" idx="4"/>
            <a:endCxn id="197" idx="0"/>
          </p:cNvCxnSpPr>
          <p:nvPr/>
        </p:nvCxnSpPr>
        <p:spPr>
          <a:xfrm>
            <a:off x="5440356" y="5681340"/>
            <a:ext cx="321860" cy="3536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8" name="Straight Arrow Connector 217">
            <a:extLst>
              <a:ext uri="{FF2B5EF4-FFF2-40B4-BE49-F238E27FC236}">
                <a16:creationId xmlns:a16="http://schemas.microsoft.com/office/drawing/2014/main" id="{5ACF8324-F479-4FC3-BD5B-6C8B673061DC}"/>
              </a:ext>
            </a:extLst>
          </p:cNvPr>
          <p:cNvCxnSpPr>
            <a:stCxn id="51" idx="4"/>
            <a:endCxn id="197" idx="0"/>
          </p:cNvCxnSpPr>
          <p:nvPr/>
        </p:nvCxnSpPr>
        <p:spPr>
          <a:xfrm flipH="1">
            <a:off x="5762216" y="5681340"/>
            <a:ext cx="374029" cy="3536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0" name="Straight Arrow Connector 219">
            <a:extLst>
              <a:ext uri="{FF2B5EF4-FFF2-40B4-BE49-F238E27FC236}">
                <a16:creationId xmlns:a16="http://schemas.microsoft.com/office/drawing/2014/main" id="{BE1B7630-1BE5-478E-B35A-04356C04CB45}"/>
              </a:ext>
            </a:extLst>
          </p:cNvPr>
          <p:cNvCxnSpPr>
            <a:stCxn id="49" idx="4"/>
            <a:endCxn id="197" idx="0"/>
          </p:cNvCxnSpPr>
          <p:nvPr/>
        </p:nvCxnSpPr>
        <p:spPr>
          <a:xfrm flipH="1">
            <a:off x="5762216" y="5671289"/>
            <a:ext cx="1023805" cy="3637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2" name="Straight Arrow Connector 221">
            <a:extLst>
              <a:ext uri="{FF2B5EF4-FFF2-40B4-BE49-F238E27FC236}">
                <a16:creationId xmlns:a16="http://schemas.microsoft.com/office/drawing/2014/main" id="{508DC302-BC9A-4160-8C7B-18F9E59F83EE}"/>
              </a:ext>
            </a:extLst>
          </p:cNvPr>
          <p:cNvCxnSpPr>
            <a:stCxn id="23" idx="4"/>
            <a:endCxn id="197" idx="7"/>
          </p:cNvCxnSpPr>
          <p:nvPr/>
        </p:nvCxnSpPr>
        <p:spPr>
          <a:xfrm>
            <a:off x="7587820" y="5692558"/>
            <a:ext cx="269815" cy="4558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5" name="Straight Arrow Connector 224">
            <a:extLst>
              <a:ext uri="{FF2B5EF4-FFF2-40B4-BE49-F238E27FC236}">
                <a16:creationId xmlns:a16="http://schemas.microsoft.com/office/drawing/2014/main" id="{B6DEA306-ED62-4C84-A1A6-3102019F7E78}"/>
              </a:ext>
            </a:extLst>
          </p:cNvPr>
          <p:cNvCxnSpPr>
            <a:stCxn id="25" idx="4"/>
            <a:endCxn id="197" idx="7"/>
          </p:cNvCxnSpPr>
          <p:nvPr/>
        </p:nvCxnSpPr>
        <p:spPr>
          <a:xfrm flipH="1">
            <a:off x="7857635" y="5671289"/>
            <a:ext cx="521616" cy="477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7" name="Straight Arrow Connector 226">
            <a:extLst>
              <a:ext uri="{FF2B5EF4-FFF2-40B4-BE49-F238E27FC236}">
                <a16:creationId xmlns:a16="http://schemas.microsoft.com/office/drawing/2014/main" id="{E0CFC454-F852-4E29-9D7E-151DA599261F}"/>
              </a:ext>
            </a:extLst>
          </p:cNvPr>
          <p:cNvCxnSpPr>
            <a:stCxn id="27" idx="4"/>
            <a:endCxn id="197" idx="7"/>
          </p:cNvCxnSpPr>
          <p:nvPr/>
        </p:nvCxnSpPr>
        <p:spPr>
          <a:xfrm flipH="1">
            <a:off x="7857635" y="5671289"/>
            <a:ext cx="1211623" cy="477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9" name="Straight Arrow Connector 228">
            <a:extLst>
              <a:ext uri="{FF2B5EF4-FFF2-40B4-BE49-F238E27FC236}">
                <a16:creationId xmlns:a16="http://schemas.microsoft.com/office/drawing/2014/main" id="{5035CCE2-172F-4D14-ADE6-0B060CE5FD2D}"/>
              </a:ext>
            </a:extLst>
          </p:cNvPr>
          <p:cNvCxnSpPr>
            <a:stCxn id="29" idx="4"/>
            <a:endCxn id="197" idx="6"/>
          </p:cNvCxnSpPr>
          <p:nvPr/>
        </p:nvCxnSpPr>
        <p:spPr>
          <a:xfrm flipH="1">
            <a:off x="8725586" y="5640204"/>
            <a:ext cx="1156066" cy="7818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3" name="Straight Arrow Connector 232">
            <a:extLst>
              <a:ext uri="{FF2B5EF4-FFF2-40B4-BE49-F238E27FC236}">
                <a16:creationId xmlns:a16="http://schemas.microsoft.com/office/drawing/2014/main" id="{4633FA87-C2B6-471A-9169-EE938C66A0F2}"/>
              </a:ext>
            </a:extLst>
          </p:cNvPr>
          <p:cNvCxnSpPr>
            <a:stCxn id="31" idx="4"/>
            <a:endCxn id="197" idx="6"/>
          </p:cNvCxnSpPr>
          <p:nvPr/>
        </p:nvCxnSpPr>
        <p:spPr>
          <a:xfrm flipH="1">
            <a:off x="8725586" y="5640204"/>
            <a:ext cx="1841172" cy="7818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5" name="Straight Arrow Connector 234">
            <a:extLst>
              <a:ext uri="{FF2B5EF4-FFF2-40B4-BE49-F238E27FC236}">
                <a16:creationId xmlns:a16="http://schemas.microsoft.com/office/drawing/2014/main" id="{A77DBB25-B849-454B-9E4C-8B3B5A4E2B8F}"/>
              </a:ext>
            </a:extLst>
          </p:cNvPr>
          <p:cNvCxnSpPr>
            <a:stCxn id="39" idx="4"/>
            <a:endCxn id="197" idx="6"/>
          </p:cNvCxnSpPr>
          <p:nvPr/>
        </p:nvCxnSpPr>
        <p:spPr>
          <a:xfrm flipH="1">
            <a:off x="8725586" y="5676196"/>
            <a:ext cx="2545951" cy="745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49510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7" name="Title 1">
            <a:extLst>
              <a:ext uri="{FF2B5EF4-FFF2-40B4-BE49-F238E27FC236}">
                <a16:creationId xmlns:a16="http://schemas.microsoft.com/office/drawing/2014/main" id="{7116624A-7834-4B6A-A4AA-32C369DFF4B3}"/>
              </a:ext>
            </a:extLst>
          </p:cNvPr>
          <p:cNvSpPr txBox="1">
            <a:spLocks/>
          </p:cNvSpPr>
          <p:nvPr/>
        </p:nvSpPr>
        <p:spPr>
          <a:xfrm>
            <a:off x="838200" y="284173"/>
            <a:ext cx="10515600" cy="1325563"/>
          </a:xfrm>
          <a:prstGeom prst="rect">
            <a:avLst/>
          </a:prstGeom>
        </p:spPr>
        <p:txBody>
          <a:bodyPr vert="horz" lIns="91425" tIns="91425" rIns="91425" bIns="91425" rtlCol="0" anchor="b" anchorCtr="0">
            <a:normAutofit/>
          </a:bodyPr>
          <a:lstStyle>
            <a:lvl1pPr lvl="0" algn="l" defTabSz="914400" rtl="0" eaLnBrk="1" latinLnBrk="0" hangingPunct="1">
              <a:lnSpc>
                <a:spcPct val="90000"/>
              </a:lnSpc>
              <a:spcBef>
                <a:spcPts val="0"/>
              </a:spcBef>
              <a:buNone/>
              <a:defRPr sz="4400" kern="1200">
                <a:solidFill>
                  <a:schemeClr val="tx1"/>
                </a:solidFill>
                <a:latin typeface="+mj-lt"/>
                <a:ea typeface="+mj-ea"/>
                <a:cs typeface="+mj-cs"/>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lang="en-GB" dirty="0"/>
          </a:p>
        </p:txBody>
      </p:sp>
      <p:sp>
        <p:nvSpPr>
          <p:cNvPr id="3" name="Text Placeholder 2">
            <a:extLst>
              <a:ext uri="{FF2B5EF4-FFF2-40B4-BE49-F238E27FC236}">
                <a16:creationId xmlns:a16="http://schemas.microsoft.com/office/drawing/2014/main" id="{266AAC46-3BAE-4BF7-BD77-45E10FFE86B9}"/>
              </a:ext>
            </a:extLst>
          </p:cNvPr>
          <p:cNvSpPr>
            <a:spLocks noGrp="1"/>
          </p:cNvSpPr>
          <p:nvPr>
            <p:ph type="body" idx="1"/>
          </p:nvPr>
        </p:nvSpPr>
        <p:spPr/>
        <p:txBody>
          <a:bodyPr/>
          <a:lstStyle/>
          <a:p>
            <a:endParaRPr lang="en-GB"/>
          </a:p>
        </p:txBody>
      </p:sp>
      <p:graphicFrame>
        <p:nvGraphicFramePr>
          <p:cNvPr id="4" name="Table 7">
            <a:extLst>
              <a:ext uri="{FF2B5EF4-FFF2-40B4-BE49-F238E27FC236}">
                <a16:creationId xmlns:a16="http://schemas.microsoft.com/office/drawing/2014/main" id="{62789A34-CEE1-4088-BD2F-E3BA69C0295F}"/>
              </a:ext>
            </a:extLst>
          </p:cNvPr>
          <p:cNvGraphicFramePr>
            <a:graphicFrameLocks noGrp="1"/>
          </p:cNvGraphicFramePr>
          <p:nvPr/>
        </p:nvGraphicFramePr>
        <p:xfrm>
          <a:off x="0" y="0"/>
          <a:ext cx="12192000" cy="6858000"/>
        </p:xfrm>
        <a:graphic>
          <a:graphicData uri="http://schemas.openxmlformats.org/drawingml/2006/table">
            <a:tbl>
              <a:tblPr firstRow="1" bandRow="1">
                <a:tableStyleId>{3C2FFA5D-87B4-456A-9821-1D502468CF0F}</a:tableStyleId>
              </a:tblPr>
              <a:tblGrid>
                <a:gridCol w="6096000">
                  <a:extLst>
                    <a:ext uri="{9D8B030D-6E8A-4147-A177-3AD203B41FA5}">
                      <a16:colId xmlns:a16="http://schemas.microsoft.com/office/drawing/2014/main" val="1656852932"/>
                    </a:ext>
                  </a:extLst>
                </a:gridCol>
                <a:gridCol w="6096000">
                  <a:extLst>
                    <a:ext uri="{9D8B030D-6E8A-4147-A177-3AD203B41FA5}">
                      <a16:colId xmlns:a16="http://schemas.microsoft.com/office/drawing/2014/main" val="1404028179"/>
                    </a:ext>
                  </a:extLst>
                </a:gridCol>
              </a:tblGrid>
              <a:tr h="857250">
                <a:tc>
                  <a:txBody>
                    <a:bodyPr/>
                    <a:lstStyle/>
                    <a:p>
                      <a:pPr algn="ctr"/>
                      <a:r>
                        <a:rPr lang="en-GB" b="0" dirty="0">
                          <a:solidFill>
                            <a:schemeClr val="bg1"/>
                          </a:solidFill>
                        </a:rPr>
                        <a:t>Publications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b="0" dirty="0">
                          <a:solidFill>
                            <a:schemeClr val="bg1"/>
                          </a:solidFill>
                        </a:rPr>
                        <a:t>Intellectual Property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2327966451"/>
                  </a:ext>
                </a:extLst>
              </a:tr>
              <a:tr h="857250">
                <a:tc>
                  <a:txBody>
                    <a:bodyPr/>
                    <a:lstStyle/>
                    <a:p>
                      <a:pPr algn="ctr"/>
                      <a:r>
                        <a:rPr lang="en-GB" dirty="0">
                          <a:solidFill>
                            <a:schemeClr val="bg1"/>
                          </a:solidFill>
                        </a:rPr>
                        <a:t>Collaborations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dirty="0">
                          <a:solidFill>
                            <a:schemeClr val="bg1"/>
                          </a:solidFill>
                        </a:rPr>
                        <a:t>Medical Products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3587264190"/>
                  </a:ext>
                </a:extLst>
              </a:tr>
              <a:tr h="857250">
                <a:tc>
                  <a:txBody>
                    <a:bodyPr/>
                    <a:lstStyle/>
                    <a:p>
                      <a:pPr algn="ctr"/>
                      <a:r>
                        <a:rPr lang="en-GB" dirty="0">
                          <a:solidFill>
                            <a:schemeClr val="bg1"/>
                          </a:solidFill>
                        </a:rPr>
                        <a:t>Further Funding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dirty="0">
                          <a:solidFill>
                            <a:schemeClr val="bg1"/>
                          </a:solidFill>
                        </a:rPr>
                        <a:t>Artistic and Creative Products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2180229134"/>
                  </a:ext>
                </a:extLst>
              </a:tr>
              <a:tr h="857250">
                <a:tc>
                  <a:txBody>
                    <a:bodyPr/>
                    <a:lstStyle/>
                    <a:p>
                      <a:pPr algn="ctr"/>
                      <a:r>
                        <a:rPr lang="en-GB" dirty="0">
                          <a:solidFill>
                            <a:schemeClr val="bg1"/>
                          </a:solidFill>
                        </a:rPr>
                        <a:t>Next Destination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dirty="0">
                          <a:solidFill>
                            <a:schemeClr val="bg1"/>
                          </a:solidFill>
                        </a:rPr>
                        <a:t>Software and Technical Products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1571116181"/>
                  </a:ext>
                </a:extLst>
              </a:tr>
              <a:tr h="857250">
                <a:tc>
                  <a:txBody>
                    <a:bodyPr/>
                    <a:lstStyle/>
                    <a:p>
                      <a:pPr algn="ctr"/>
                      <a:r>
                        <a:rPr lang="en-GB" dirty="0">
                          <a:solidFill>
                            <a:schemeClr val="bg1"/>
                          </a:solidFill>
                        </a:rPr>
                        <a:t>Engagement Activities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dirty="0">
                          <a:solidFill>
                            <a:schemeClr val="bg1"/>
                          </a:solidFill>
                        </a:rPr>
                        <a:t>Spin Outs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333958242"/>
                  </a:ext>
                </a:extLst>
              </a:tr>
              <a:tr h="857250">
                <a:tc>
                  <a:txBody>
                    <a:bodyPr/>
                    <a:lstStyle/>
                    <a:p>
                      <a:pPr algn="ctr"/>
                      <a:r>
                        <a:rPr lang="en-GB" dirty="0">
                          <a:solidFill>
                            <a:schemeClr val="bg1"/>
                          </a:solidFill>
                        </a:rPr>
                        <a:t>Influence on Policy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dirty="0">
                          <a:solidFill>
                            <a:schemeClr val="bg1"/>
                          </a:solidFill>
                        </a:rPr>
                        <a:t>Awards and Recognition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319039043"/>
                  </a:ext>
                </a:extLst>
              </a:tr>
              <a:tr h="857250">
                <a:tc>
                  <a:txBody>
                    <a:bodyPr/>
                    <a:lstStyle/>
                    <a:p>
                      <a:pPr algn="ctr"/>
                      <a:r>
                        <a:rPr lang="en-GB" dirty="0">
                          <a:solidFill>
                            <a:schemeClr val="bg1"/>
                          </a:solidFill>
                        </a:rPr>
                        <a:t>Research Tools and 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dirty="0">
                          <a:solidFill>
                            <a:schemeClr val="bg1"/>
                          </a:solidFill>
                        </a:rPr>
                        <a:t>Use of Facilities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4131672472"/>
                  </a:ext>
                </a:extLst>
              </a:tr>
              <a:tr h="857250">
                <a:tc>
                  <a:txBody>
                    <a:bodyPr/>
                    <a:lstStyle/>
                    <a:p>
                      <a:pPr algn="ctr"/>
                      <a:r>
                        <a:rPr lang="en-GB" dirty="0">
                          <a:solidFill>
                            <a:schemeClr val="bg1"/>
                          </a:solidFill>
                        </a:rPr>
                        <a:t>Research Databases and Models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dirty="0">
                          <a:solidFill>
                            <a:schemeClr val="bg1"/>
                          </a:solidFill>
                        </a:rPr>
                        <a:t>Other Outputs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4162185378"/>
                  </a:ext>
                </a:extLst>
              </a:tr>
            </a:tbl>
          </a:graphicData>
        </a:graphic>
      </p:graphicFrame>
    </p:spTree>
    <p:extLst>
      <p:ext uri="{BB962C8B-B14F-4D97-AF65-F5344CB8AC3E}">
        <p14:creationId xmlns:p14="http://schemas.microsoft.com/office/powerpoint/2010/main" val="38496972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7" name="Title 1">
            <a:extLst>
              <a:ext uri="{FF2B5EF4-FFF2-40B4-BE49-F238E27FC236}">
                <a16:creationId xmlns:a16="http://schemas.microsoft.com/office/drawing/2014/main" id="{7116624A-7834-4B6A-A4AA-32C369DFF4B3}"/>
              </a:ext>
            </a:extLst>
          </p:cNvPr>
          <p:cNvSpPr txBox="1">
            <a:spLocks/>
          </p:cNvSpPr>
          <p:nvPr/>
        </p:nvSpPr>
        <p:spPr>
          <a:xfrm>
            <a:off x="838200" y="284173"/>
            <a:ext cx="10515600" cy="1325563"/>
          </a:xfrm>
          <a:prstGeom prst="rect">
            <a:avLst/>
          </a:prstGeom>
        </p:spPr>
        <p:txBody>
          <a:bodyPr vert="horz" lIns="91425" tIns="91425" rIns="91425" bIns="91425" rtlCol="0" anchor="b" anchorCtr="0">
            <a:normAutofit/>
          </a:bodyPr>
          <a:lstStyle>
            <a:lvl1pPr lvl="0" algn="l" defTabSz="914400" rtl="0" eaLnBrk="1" latinLnBrk="0" hangingPunct="1">
              <a:lnSpc>
                <a:spcPct val="90000"/>
              </a:lnSpc>
              <a:spcBef>
                <a:spcPts val="0"/>
              </a:spcBef>
              <a:buNone/>
              <a:defRPr sz="4400" kern="1200">
                <a:solidFill>
                  <a:schemeClr val="tx1"/>
                </a:solidFill>
                <a:latin typeface="+mj-lt"/>
                <a:ea typeface="+mj-ea"/>
                <a:cs typeface="+mj-cs"/>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lang="en-GB"/>
          </a:p>
        </p:txBody>
      </p:sp>
      <p:sp>
        <p:nvSpPr>
          <p:cNvPr id="3" name="Text Placeholder 2">
            <a:extLst>
              <a:ext uri="{FF2B5EF4-FFF2-40B4-BE49-F238E27FC236}">
                <a16:creationId xmlns:a16="http://schemas.microsoft.com/office/drawing/2014/main" id="{266AAC46-3BAE-4BF7-BD77-45E10FFE86B9}"/>
              </a:ext>
            </a:extLst>
          </p:cNvPr>
          <p:cNvSpPr>
            <a:spLocks noGrp="1"/>
          </p:cNvSpPr>
          <p:nvPr>
            <p:ph type="body" idx="1"/>
          </p:nvPr>
        </p:nvSpPr>
        <p:spPr/>
        <p:txBody>
          <a:bodyPr/>
          <a:lstStyle/>
          <a:p>
            <a:endParaRPr lang="en-GB"/>
          </a:p>
        </p:txBody>
      </p:sp>
      <p:graphicFrame>
        <p:nvGraphicFramePr>
          <p:cNvPr id="4" name="Table 7">
            <a:extLst>
              <a:ext uri="{FF2B5EF4-FFF2-40B4-BE49-F238E27FC236}">
                <a16:creationId xmlns:a16="http://schemas.microsoft.com/office/drawing/2014/main" id="{62789A34-CEE1-4088-BD2F-E3BA69C0295F}"/>
              </a:ext>
            </a:extLst>
          </p:cNvPr>
          <p:cNvGraphicFramePr>
            <a:graphicFrameLocks noGrp="1"/>
          </p:cNvGraphicFramePr>
          <p:nvPr>
            <p:extLst>
              <p:ext uri="{D42A27DB-BD31-4B8C-83A1-F6EECF244321}">
                <p14:modId xmlns:p14="http://schemas.microsoft.com/office/powerpoint/2010/main" val="1851473332"/>
              </p:ext>
            </p:extLst>
          </p:nvPr>
        </p:nvGraphicFramePr>
        <p:xfrm>
          <a:off x="0" y="0"/>
          <a:ext cx="12192000" cy="6858000"/>
        </p:xfrm>
        <a:graphic>
          <a:graphicData uri="http://schemas.openxmlformats.org/drawingml/2006/table">
            <a:tbl>
              <a:tblPr firstRow="1" bandRow="1">
                <a:tableStyleId>{3C2FFA5D-87B4-456A-9821-1D502468CF0F}</a:tableStyleId>
              </a:tblPr>
              <a:tblGrid>
                <a:gridCol w="6096000">
                  <a:extLst>
                    <a:ext uri="{9D8B030D-6E8A-4147-A177-3AD203B41FA5}">
                      <a16:colId xmlns:a16="http://schemas.microsoft.com/office/drawing/2014/main" val="1656852932"/>
                    </a:ext>
                  </a:extLst>
                </a:gridCol>
                <a:gridCol w="6096000">
                  <a:extLst>
                    <a:ext uri="{9D8B030D-6E8A-4147-A177-3AD203B41FA5}">
                      <a16:colId xmlns:a16="http://schemas.microsoft.com/office/drawing/2014/main" val="1404028179"/>
                    </a:ext>
                  </a:extLst>
                </a:gridCol>
              </a:tblGrid>
              <a:tr h="857250">
                <a:tc>
                  <a:txBody>
                    <a:bodyPr/>
                    <a:lstStyle/>
                    <a:p>
                      <a:pPr algn="ctr"/>
                      <a:r>
                        <a:rPr lang="en-GB" b="0">
                          <a:solidFill>
                            <a:schemeClr val="bg1"/>
                          </a:solidFill>
                        </a:rPr>
                        <a:t>Publications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GB" b="0">
                          <a:solidFill>
                            <a:schemeClr val="bg1"/>
                          </a:solidFill>
                        </a:rPr>
                        <a:t>Intellectual Property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327966451"/>
                  </a:ext>
                </a:extLst>
              </a:tr>
              <a:tr h="857250">
                <a:tc>
                  <a:txBody>
                    <a:bodyPr/>
                    <a:lstStyle/>
                    <a:p>
                      <a:pPr algn="ctr"/>
                      <a:r>
                        <a:rPr lang="en-GB">
                          <a:solidFill>
                            <a:schemeClr val="bg1"/>
                          </a:solidFill>
                        </a:rPr>
                        <a:t>Collaborations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GB" dirty="0">
                          <a:solidFill>
                            <a:schemeClr val="bg1"/>
                          </a:solidFill>
                        </a:rPr>
                        <a:t>Medical Products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3587264190"/>
                  </a:ext>
                </a:extLst>
              </a:tr>
              <a:tr h="857250">
                <a:tc>
                  <a:txBody>
                    <a:bodyPr/>
                    <a:lstStyle/>
                    <a:p>
                      <a:pPr algn="ctr"/>
                      <a:r>
                        <a:rPr lang="en-GB">
                          <a:solidFill>
                            <a:schemeClr val="bg1"/>
                          </a:solidFill>
                        </a:rPr>
                        <a:t>Further Funding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GB">
                          <a:solidFill>
                            <a:schemeClr val="bg1"/>
                          </a:solidFill>
                        </a:rPr>
                        <a:t>Artistic and Creative Products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2180229134"/>
                  </a:ext>
                </a:extLst>
              </a:tr>
              <a:tr h="857250">
                <a:tc>
                  <a:txBody>
                    <a:bodyPr/>
                    <a:lstStyle/>
                    <a:p>
                      <a:pPr algn="ctr"/>
                      <a:r>
                        <a:rPr lang="en-GB">
                          <a:solidFill>
                            <a:schemeClr val="bg1"/>
                          </a:solidFill>
                        </a:rPr>
                        <a:t>Next Destination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GB">
                          <a:solidFill>
                            <a:schemeClr val="bg1"/>
                          </a:solidFill>
                        </a:rPr>
                        <a:t>Software and Technical Products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571116181"/>
                  </a:ext>
                </a:extLst>
              </a:tr>
              <a:tr h="857250">
                <a:tc>
                  <a:txBody>
                    <a:bodyPr/>
                    <a:lstStyle/>
                    <a:p>
                      <a:pPr algn="ctr"/>
                      <a:r>
                        <a:rPr lang="en-GB">
                          <a:solidFill>
                            <a:schemeClr val="bg1"/>
                          </a:solidFill>
                        </a:rPr>
                        <a:t>Engagement Activities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a:solidFill>
                            <a:schemeClr val="bg1"/>
                          </a:solidFill>
                        </a:rPr>
                        <a:t>Spin Outs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333958242"/>
                  </a:ext>
                </a:extLst>
              </a:tr>
              <a:tr h="857250">
                <a:tc>
                  <a:txBody>
                    <a:bodyPr/>
                    <a:lstStyle/>
                    <a:p>
                      <a:pPr algn="ctr"/>
                      <a:r>
                        <a:rPr lang="en-GB">
                          <a:solidFill>
                            <a:schemeClr val="bg1"/>
                          </a:solidFill>
                        </a:rPr>
                        <a:t>Influence on Policy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tc>
                  <a:txBody>
                    <a:bodyPr/>
                    <a:lstStyle/>
                    <a:p>
                      <a:pPr algn="ctr"/>
                      <a:r>
                        <a:rPr lang="en-GB">
                          <a:solidFill>
                            <a:schemeClr val="bg1"/>
                          </a:solidFill>
                        </a:rPr>
                        <a:t>Awards and Recognition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319039043"/>
                  </a:ext>
                </a:extLst>
              </a:tr>
              <a:tr h="857250">
                <a:tc>
                  <a:txBody>
                    <a:bodyPr/>
                    <a:lstStyle/>
                    <a:p>
                      <a:pPr algn="ctr"/>
                      <a:r>
                        <a:rPr lang="en-GB">
                          <a:solidFill>
                            <a:schemeClr val="bg1"/>
                          </a:solidFill>
                        </a:rPr>
                        <a:t>Research Tools and 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GB">
                          <a:solidFill>
                            <a:schemeClr val="bg1"/>
                          </a:solidFill>
                        </a:rPr>
                        <a:t>Use of Facilities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4131672472"/>
                  </a:ext>
                </a:extLst>
              </a:tr>
              <a:tr h="857250">
                <a:tc>
                  <a:txBody>
                    <a:bodyPr/>
                    <a:lstStyle/>
                    <a:p>
                      <a:pPr algn="ctr"/>
                      <a:r>
                        <a:rPr lang="en-GB">
                          <a:solidFill>
                            <a:schemeClr val="bg1"/>
                          </a:solidFill>
                        </a:rPr>
                        <a:t>Research Databases and Models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GB" dirty="0">
                          <a:solidFill>
                            <a:schemeClr val="bg1"/>
                          </a:solidFill>
                        </a:rPr>
                        <a:t>Other Outputs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E91C7"/>
                    </a:solidFill>
                  </a:tcPr>
                </a:tc>
                <a:extLst>
                  <a:ext uri="{0D108BD9-81ED-4DB2-BD59-A6C34878D82A}">
                    <a16:rowId xmlns:a16="http://schemas.microsoft.com/office/drawing/2014/main" val="4162185378"/>
                  </a:ext>
                </a:extLst>
              </a:tr>
            </a:tbl>
          </a:graphicData>
        </a:graphic>
      </p:graphicFrame>
    </p:spTree>
    <p:extLst>
      <p:ext uri="{BB962C8B-B14F-4D97-AF65-F5344CB8AC3E}">
        <p14:creationId xmlns:p14="http://schemas.microsoft.com/office/powerpoint/2010/main" val="25797742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a:t>Research Funding Data</a:t>
            </a:r>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r>
              <a:rPr lang="en-GB" dirty="0"/>
              <a:t>Today there is no single source containing “good” information on research funding.</a:t>
            </a:r>
          </a:p>
          <a:p>
            <a:pPr marL="514350" indent="-514350">
              <a:buFont typeface="+mj-lt"/>
              <a:buAutoNum type="arabicPeriod"/>
            </a:pPr>
            <a:r>
              <a:rPr lang="en-GB" dirty="0"/>
              <a:t>There are a number of global initiatives seeking to improve the available information on research funding, most notably </a:t>
            </a:r>
            <a:r>
              <a:rPr lang="en-GB" dirty="0" err="1"/>
              <a:t>Crossref</a:t>
            </a:r>
            <a:r>
              <a:rPr lang="en-GB" dirty="0"/>
              <a:t>, but the nature of funding data poses greater challenge than e.g. publications.</a:t>
            </a:r>
          </a:p>
          <a:p>
            <a:pPr marL="514350" indent="-514350">
              <a:buFont typeface="+mj-lt"/>
              <a:buAutoNum type="arabicPeriod"/>
            </a:pPr>
            <a:r>
              <a:rPr lang="en-GB" dirty="0"/>
              <a:t>Publications are public but information on even publicly funded research is not without controversy (funding in different areas, etc.)</a:t>
            </a:r>
          </a:p>
          <a:p>
            <a:pPr marL="514350" indent="-514350">
              <a:buFont typeface="+mj-lt"/>
              <a:buAutoNum type="arabicPeriod"/>
            </a:pPr>
            <a:r>
              <a:rPr lang="en-GB" dirty="0"/>
              <a:t>Funding organisations are generally not in the habit of thinking about funding data as “of external interest” as opposed to internal files – data management.</a:t>
            </a:r>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2"/>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216123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a:t>Gateway to Research</a:t>
            </a:r>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r>
              <a:rPr lang="en-GB" dirty="0"/>
              <a:t>Information on UK Research and Innovation funded awards</a:t>
            </a:r>
          </a:p>
          <a:p>
            <a:pPr marL="514350" indent="-514350">
              <a:buFont typeface="+mj-lt"/>
              <a:buAutoNum type="arabicPeriod"/>
            </a:pPr>
            <a:r>
              <a:rPr lang="en-GB" dirty="0"/>
              <a:t>100,000+ awards and 1.6 million outputs</a:t>
            </a:r>
          </a:p>
          <a:p>
            <a:pPr marL="514350" indent="-514350">
              <a:buFont typeface="+mj-lt"/>
              <a:buAutoNum type="arabicPeriod"/>
            </a:pPr>
            <a:r>
              <a:rPr lang="en-GB" dirty="0"/>
              <a:t>Mainly 2006-present day</a:t>
            </a:r>
          </a:p>
          <a:p>
            <a:pPr marL="514350" indent="-514350">
              <a:buFont typeface="+mj-lt"/>
              <a:buAutoNum type="arabicPeriod"/>
            </a:pPr>
            <a:r>
              <a:rPr lang="en-GB" dirty="0">
                <a:hlinkClick r:id="rId2"/>
              </a:rPr>
              <a:t>https://gtr.ukri.org/</a:t>
            </a:r>
            <a:endParaRPr lang="en-GB" dirty="0"/>
          </a:p>
          <a:p>
            <a:pPr marL="514350" indent="-514350">
              <a:buFont typeface="+mj-lt"/>
              <a:buAutoNum type="arabicPeriod"/>
            </a:pPr>
            <a:endParaRPr lang="en-GB" dirty="0"/>
          </a:p>
          <a:p>
            <a:pPr marL="514350" indent="-514350">
              <a:buFont typeface="+mj-lt"/>
              <a:buAutoNum type="arabicPeriod"/>
            </a:pPr>
            <a:r>
              <a:rPr lang="en-GB" dirty="0"/>
              <a:t>Information available via API – GTR2</a:t>
            </a:r>
          </a:p>
          <a:p>
            <a:pPr marL="514350" indent="-514350">
              <a:buFont typeface="+mj-lt"/>
              <a:buAutoNum type="arabicPeriod"/>
            </a:pPr>
            <a:r>
              <a:rPr lang="en-GB" dirty="0"/>
              <a:t>Excellent data but limited in coverage to relatively few (though important) funders.</a:t>
            </a:r>
          </a:p>
          <a:p>
            <a:pPr marL="514350" indent="-514350">
              <a:buFont typeface="+mj-lt"/>
              <a:buAutoNum type="arabicPeriod"/>
            </a:pPr>
            <a:r>
              <a:rPr lang="en-GB" dirty="0"/>
              <a:t>Data model used makes it difficult to understand lateral connections via outputs (too many “unique” identifiers for one thing)</a:t>
            </a:r>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984335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a:t>Federal Reporter</a:t>
            </a:r>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r>
              <a:rPr lang="en-GB" dirty="0"/>
              <a:t>Information on US federally funded awards</a:t>
            </a:r>
          </a:p>
          <a:p>
            <a:pPr marL="514350" indent="-514350">
              <a:buFont typeface="+mj-lt"/>
              <a:buAutoNum type="arabicPeriod"/>
            </a:pPr>
            <a:r>
              <a:rPr lang="en-GB" dirty="0"/>
              <a:t>1,00,000+ “FY awards” and 1.6 million outputs</a:t>
            </a:r>
          </a:p>
          <a:p>
            <a:pPr marL="514350" indent="-514350">
              <a:buFont typeface="+mj-lt"/>
              <a:buAutoNum type="arabicPeriod"/>
            </a:pPr>
            <a:r>
              <a:rPr lang="en-GB" dirty="0"/>
              <a:t>Mainly 2006-present day</a:t>
            </a:r>
          </a:p>
          <a:p>
            <a:pPr marL="514350" indent="-514350">
              <a:buFont typeface="+mj-lt"/>
              <a:buAutoNum type="arabicPeriod"/>
            </a:pPr>
            <a:r>
              <a:rPr lang="en-GB" dirty="0">
                <a:hlinkClick r:id="rId2"/>
              </a:rPr>
              <a:t>https://federalreporter.nih.gov/</a:t>
            </a:r>
            <a:endParaRPr lang="en-GB" dirty="0"/>
          </a:p>
          <a:p>
            <a:pPr marL="514350" indent="-514350">
              <a:buFont typeface="+mj-lt"/>
              <a:buAutoNum type="arabicPeriod"/>
            </a:pPr>
            <a:endParaRPr lang="en-GB" dirty="0"/>
          </a:p>
          <a:p>
            <a:pPr marL="514350" indent="-514350">
              <a:buFont typeface="+mj-lt"/>
              <a:buAutoNum type="arabicPeriod"/>
            </a:pPr>
            <a:r>
              <a:rPr lang="en-GB" dirty="0"/>
              <a:t>Information fractured, one award/project/program can have many records across financial years and funding streams, making it difficult to draw conclusions.</a:t>
            </a:r>
          </a:p>
          <a:p>
            <a:pPr marL="514350" indent="-514350">
              <a:buFont typeface="+mj-lt"/>
              <a:buAutoNum type="arabicPeriod"/>
            </a:pPr>
            <a:r>
              <a:rPr lang="en-GB" dirty="0"/>
              <a:t>Large volume of data but difficult to use and difficult to connect outside of specific purposes for which the data is published.</a:t>
            </a:r>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226051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a:t>CORDIS</a:t>
            </a:r>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r>
              <a:rPr lang="en-GB" dirty="0"/>
              <a:t>Information on European Commission funded awards</a:t>
            </a:r>
          </a:p>
          <a:p>
            <a:pPr marL="514350" indent="-514350">
              <a:buFont typeface="+mj-lt"/>
              <a:buAutoNum type="arabicPeriod"/>
            </a:pPr>
            <a:r>
              <a:rPr lang="en-GB" dirty="0"/>
              <a:t>1984-present day</a:t>
            </a:r>
          </a:p>
          <a:p>
            <a:pPr marL="514350" indent="-514350">
              <a:buFont typeface="+mj-lt"/>
              <a:buAutoNum type="arabicPeriod"/>
            </a:pPr>
            <a:r>
              <a:rPr lang="en-GB" dirty="0">
                <a:hlinkClick r:id="rId2"/>
              </a:rPr>
              <a:t>https://cordis.europa.eu/</a:t>
            </a:r>
            <a:r>
              <a:rPr lang="en-GB" dirty="0"/>
              <a:t> </a:t>
            </a:r>
          </a:p>
          <a:p>
            <a:pPr marL="514350" indent="-514350">
              <a:buFont typeface="+mj-lt"/>
              <a:buAutoNum type="arabicPeriod"/>
            </a:pPr>
            <a:endParaRPr lang="en-GB" dirty="0"/>
          </a:p>
          <a:p>
            <a:pPr marL="514350" indent="-514350">
              <a:buFont typeface="+mj-lt"/>
              <a:buAutoNum type="arabicPeriod"/>
            </a:pPr>
            <a:r>
              <a:rPr lang="en-GB" dirty="0"/>
              <a:t>Information available via API but only partially – most award information available via spreadsheets.</a:t>
            </a:r>
          </a:p>
          <a:p>
            <a:pPr marL="514350" indent="-514350">
              <a:buFont typeface="+mj-lt"/>
              <a:buAutoNum type="arabicPeriod"/>
            </a:pPr>
            <a:r>
              <a:rPr lang="en-GB" dirty="0"/>
              <a:t>Non-unique acronyms are the main way used to refer to these projects which can make it difficult to use to link data externally.</a:t>
            </a:r>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62179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a:t>Combining data from multiple sources</a:t>
            </a:r>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r>
              <a:rPr lang="en-GB" dirty="0"/>
              <a:t>Importance of understanding the schema of the data</a:t>
            </a:r>
          </a:p>
          <a:p>
            <a:pPr marL="514350" indent="-514350">
              <a:buFont typeface="+mj-lt"/>
              <a:buAutoNum type="arabicPeriod"/>
            </a:pPr>
            <a:r>
              <a:rPr lang="en-GB" dirty="0"/>
              <a:t>Importance of understanding the flows of the data</a:t>
            </a:r>
          </a:p>
          <a:p>
            <a:pPr marL="514350" indent="-514350">
              <a:buFont typeface="+mj-lt"/>
              <a:buAutoNum type="arabicPeriod"/>
            </a:pPr>
            <a:r>
              <a:rPr lang="en-GB" dirty="0"/>
              <a:t>Importance of “soaking and poking” the data</a:t>
            </a:r>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2"/>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3804189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err="1"/>
              <a:t>EuropePMC</a:t>
            </a:r>
            <a:endParaRPr lang="en-GB" dirty="0"/>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r>
              <a:rPr lang="en-GB" dirty="0"/>
              <a:t>Information on health relevant funded awards</a:t>
            </a:r>
          </a:p>
          <a:p>
            <a:pPr marL="514350" indent="-514350">
              <a:buFont typeface="+mj-lt"/>
              <a:buAutoNum type="arabicPeriod"/>
            </a:pPr>
            <a:r>
              <a:rPr lang="en-GB" dirty="0"/>
              <a:t>29 funders (mainly UK based)</a:t>
            </a:r>
          </a:p>
          <a:p>
            <a:pPr marL="514350" indent="-514350">
              <a:buFont typeface="+mj-lt"/>
              <a:buAutoNum type="arabicPeriod"/>
            </a:pPr>
            <a:r>
              <a:rPr lang="en-GB" dirty="0">
                <a:hlinkClick r:id="rId2"/>
              </a:rPr>
              <a:t>https://europepmc.org/grantfinder</a:t>
            </a:r>
            <a:endParaRPr lang="en-GB" dirty="0"/>
          </a:p>
          <a:p>
            <a:pPr marL="514350" indent="-514350">
              <a:buFont typeface="+mj-lt"/>
              <a:buAutoNum type="arabicPeriod"/>
            </a:pPr>
            <a:endParaRPr lang="en-GB" dirty="0"/>
          </a:p>
          <a:p>
            <a:pPr marL="514350" indent="-514350">
              <a:buFont typeface="+mj-lt"/>
              <a:buAutoNum type="arabicPeriod"/>
            </a:pPr>
            <a:r>
              <a:rPr lang="en-GB" dirty="0"/>
              <a:t>Information available via API.</a:t>
            </a:r>
          </a:p>
          <a:p>
            <a:pPr marL="514350" indent="-514350">
              <a:buFont typeface="+mj-lt"/>
              <a:buAutoNum type="arabicPeriod"/>
            </a:pPr>
            <a:r>
              <a:rPr lang="en-GB" dirty="0"/>
              <a:t>Tries to join together funder validated award details and publications.</a:t>
            </a:r>
          </a:p>
          <a:p>
            <a:pPr marL="514350" indent="-514350">
              <a:buFont typeface="+mj-lt"/>
              <a:buAutoNum type="arabicPeriod"/>
            </a:pPr>
            <a:r>
              <a:rPr lang="en-GB" dirty="0"/>
              <a:t>Contains space for PI ORCID but low population.</a:t>
            </a:r>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3620999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err="1"/>
              <a:t>OpenAire</a:t>
            </a:r>
            <a:endParaRPr lang="en-GB" dirty="0"/>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r>
              <a:rPr lang="en-GB" dirty="0"/>
              <a:t>Information on funded awards, mainly European, though also US, Australia</a:t>
            </a:r>
          </a:p>
          <a:p>
            <a:pPr marL="514350" indent="-514350">
              <a:buFont typeface="+mj-lt"/>
              <a:buAutoNum type="arabicPeriod"/>
            </a:pPr>
            <a:r>
              <a:rPr lang="en-GB" dirty="0"/>
              <a:t>29 funders (mainly UK based)</a:t>
            </a:r>
          </a:p>
          <a:p>
            <a:pPr marL="514350" indent="-514350">
              <a:buFont typeface="+mj-lt"/>
              <a:buAutoNum type="arabicPeriod"/>
            </a:pPr>
            <a:r>
              <a:rPr lang="en-GB" dirty="0">
                <a:hlinkClick r:id="rId2"/>
              </a:rPr>
              <a:t>https://www.openaire.eu/</a:t>
            </a:r>
            <a:endParaRPr lang="en-GB" dirty="0"/>
          </a:p>
          <a:p>
            <a:pPr marL="514350" indent="-514350">
              <a:buFont typeface="+mj-lt"/>
              <a:buAutoNum type="arabicPeriod"/>
            </a:pPr>
            <a:endParaRPr lang="en-GB" dirty="0"/>
          </a:p>
          <a:p>
            <a:pPr marL="514350" indent="-514350">
              <a:buFont typeface="+mj-lt"/>
              <a:buAutoNum type="arabicPeriod"/>
            </a:pPr>
            <a:r>
              <a:rPr lang="en-GB" dirty="0"/>
              <a:t>Information available via API.</a:t>
            </a:r>
          </a:p>
          <a:p>
            <a:pPr marL="514350" indent="-514350">
              <a:buFont typeface="+mj-lt"/>
              <a:buAutoNum type="arabicPeriod"/>
            </a:pPr>
            <a:r>
              <a:rPr lang="en-GB" dirty="0"/>
              <a:t>Information does not include funded amounts.</a:t>
            </a:r>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3989099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normAutofit/>
          </a:bodyPr>
          <a:lstStyle/>
          <a:p>
            <a:r>
              <a:rPr lang="en-GB" dirty="0"/>
              <a:t>Contents</a:t>
            </a:r>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normAutofit/>
          </a:bodyPr>
          <a:lstStyle/>
          <a:p>
            <a:r>
              <a:rPr lang="en-GB" sz="3600" dirty="0"/>
              <a:t>Who am I?</a:t>
            </a:r>
          </a:p>
          <a:p>
            <a:r>
              <a:rPr lang="en-GB" sz="3600" dirty="0"/>
              <a:t>What is Researchfish</a:t>
            </a:r>
          </a:p>
          <a:p>
            <a:r>
              <a:rPr lang="en-GB" sz="3600" dirty="0"/>
              <a:t>Why collect information on research?</a:t>
            </a:r>
          </a:p>
          <a:p>
            <a:r>
              <a:rPr lang="en-GB" sz="3600" dirty="0"/>
              <a:t>How can the information be used?</a:t>
            </a:r>
          </a:p>
          <a:p>
            <a:r>
              <a:rPr lang="en-GB" sz="3600" dirty="0"/>
              <a:t>What information can be leveraged?</a:t>
            </a:r>
          </a:p>
          <a:p>
            <a:r>
              <a:rPr lang="en-GB" sz="3600" dirty="0"/>
              <a:t>Description of sources of funding information</a:t>
            </a:r>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2"/>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1882405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a:t>ORCID</a:t>
            </a:r>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r>
              <a:rPr lang="en-GB" dirty="0"/>
              <a:t>International non-profit initiative</a:t>
            </a:r>
          </a:p>
          <a:p>
            <a:pPr marL="514350" indent="-514350">
              <a:buFont typeface="+mj-lt"/>
              <a:buAutoNum type="arabicPeriod"/>
            </a:pPr>
            <a:r>
              <a:rPr lang="en-GB" dirty="0"/>
              <a:t>Goal to create unique, persistent identifier of people</a:t>
            </a:r>
          </a:p>
          <a:p>
            <a:pPr marL="514350" indent="-514350">
              <a:buFont typeface="+mj-lt"/>
              <a:buAutoNum type="arabicPeriod"/>
            </a:pPr>
            <a:r>
              <a:rPr lang="en-GB" dirty="0">
                <a:hlinkClick r:id="rId2"/>
              </a:rPr>
              <a:t>https://orcid.org/</a:t>
            </a:r>
            <a:endParaRPr lang="en-GB" dirty="0"/>
          </a:p>
          <a:p>
            <a:pPr marL="514350" indent="-514350">
              <a:buFont typeface="+mj-lt"/>
              <a:buAutoNum type="arabicPeriod"/>
            </a:pPr>
            <a:endParaRPr lang="en-GB" dirty="0"/>
          </a:p>
          <a:p>
            <a:pPr marL="514350" indent="-514350">
              <a:buFont typeface="+mj-lt"/>
              <a:buAutoNum type="arabicPeriod"/>
            </a:pPr>
            <a:r>
              <a:rPr lang="en-GB" dirty="0"/>
              <a:t>Information available via API.</a:t>
            </a:r>
          </a:p>
          <a:p>
            <a:pPr marL="514350" indent="-514350">
              <a:buFont typeface="+mj-lt"/>
              <a:buAutoNum type="arabicPeriod"/>
            </a:pPr>
            <a:r>
              <a:rPr lang="en-GB" dirty="0"/>
              <a:t>Some challenges in “multi-unique”</a:t>
            </a:r>
          </a:p>
          <a:p>
            <a:pPr marL="514350" indent="-514350">
              <a:buFont typeface="+mj-lt"/>
              <a:buAutoNum type="arabicPeriod"/>
            </a:pPr>
            <a:r>
              <a:rPr lang="en-GB" dirty="0"/>
              <a:t>Some challenges in data quality of “works” linked </a:t>
            </a:r>
            <a:r>
              <a:rPr lang="en-GB"/>
              <a:t>to people.</a:t>
            </a:r>
            <a:endParaRPr lang="en-GB" dirty="0"/>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1332037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a:t>Projects using data</a:t>
            </a:r>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endParaRPr lang="en-GB" dirty="0"/>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2"/>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671703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Therapies and Identified Patents</a:t>
            </a:r>
          </a:p>
        </p:txBody>
      </p:sp>
      <p:pic>
        <p:nvPicPr>
          <p:cNvPr id="4" name="Picture 3">
            <a:extLst>
              <a:ext uri="{FF2B5EF4-FFF2-40B4-BE49-F238E27FC236}">
                <a16:creationId xmlns:a16="http://schemas.microsoft.com/office/drawing/2014/main" id="{953354F8-F889-47F8-876A-971A9A1ACE9A}"/>
              </a:ext>
              <a:ext uri="{C183D7F6-B498-43B3-948B-1728B52AA6E4}">
                <adec:decorative xmlns:adec="http://schemas.microsoft.com/office/drawing/2017/decorative" val="1"/>
              </a:ext>
            </a:extLst>
          </p:cNvPr>
          <p:cNvPicPr>
            <a:picLocks noChangeAspect="1"/>
          </p:cNvPicPr>
          <p:nvPr/>
        </p:nvPicPr>
        <p:blipFill rotWithShape="1">
          <a:blip r:embed="rId3"/>
          <a:srcRect t="1" r="65084" b="3164"/>
          <a:stretch/>
        </p:blipFill>
        <p:spPr>
          <a:xfrm>
            <a:off x="10472511" y="0"/>
            <a:ext cx="1719489" cy="1693069"/>
          </a:xfrm>
          <a:prstGeom prst="rect">
            <a:avLst/>
          </a:prstGeom>
        </p:spPr>
      </p:pic>
      <p:sp>
        <p:nvSpPr>
          <p:cNvPr id="5" name="Content Placeholder 4">
            <a:extLst>
              <a:ext uri="{FF2B5EF4-FFF2-40B4-BE49-F238E27FC236}">
                <a16:creationId xmlns:a16="http://schemas.microsoft.com/office/drawing/2014/main" id="{3780586F-1854-40C0-A609-B662F20232A1}"/>
              </a:ext>
            </a:extLst>
          </p:cNvPr>
          <p:cNvSpPr>
            <a:spLocks noGrp="1"/>
          </p:cNvSpPr>
          <p:nvPr>
            <p:ph idx="1"/>
          </p:nvPr>
        </p:nvSpPr>
        <p:spPr/>
        <p:txBody>
          <a:bodyPr/>
          <a:lstStyle/>
          <a:p>
            <a:endParaRPr lang="en-GB" dirty="0"/>
          </a:p>
        </p:txBody>
      </p:sp>
      <p:sp>
        <p:nvSpPr>
          <p:cNvPr id="7" name="Rectangle 6">
            <a:extLst>
              <a:ext uri="{FF2B5EF4-FFF2-40B4-BE49-F238E27FC236}">
                <a16:creationId xmlns:a16="http://schemas.microsoft.com/office/drawing/2014/main" id="{0797FB0D-F57F-47EF-A47C-26817A4506A2}"/>
              </a:ext>
            </a:extLst>
          </p:cNvPr>
          <p:cNvSpPr/>
          <p:nvPr/>
        </p:nvSpPr>
        <p:spPr>
          <a:xfrm>
            <a:off x="838200" y="3506929"/>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11 Patents</a:t>
            </a:r>
          </a:p>
        </p:txBody>
      </p:sp>
      <p:sp>
        <p:nvSpPr>
          <p:cNvPr id="8" name="Rectangle 7">
            <a:extLst>
              <a:ext uri="{FF2B5EF4-FFF2-40B4-BE49-F238E27FC236}">
                <a16:creationId xmlns:a16="http://schemas.microsoft.com/office/drawing/2014/main" id="{6E4E2EA7-E14C-4B32-BC53-17A87C30C7DE}"/>
              </a:ext>
            </a:extLst>
          </p:cNvPr>
          <p:cNvSpPr/>
          <p:nvPr/>
        </p:nvSpPr>
        <p:spPr>
          <a:xfrm>
            <a:off x="3043795" y="5188233"/>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354 Publications</a:t>
            </a:r>
          </a:p>
        </p:txBody>
      </p:sp>
      <p:sp>
        <p:nvSpPr>
          <p:cNvPr id="9" name="Rectangle 8">
            <a:extLst>
              <a:ext uri="{FF2B5EF4-FFF2-40B4-BE49-F238E27FC236}">
                <a16:creationId xmlns:a16="http://schemas.microsoft.com/office/drawing/2014/main" id="{735C1CFB-A13A-4A97-B39B-1B72A6FBA59A}"/>
              </a:ext>
            </a:extLst>
          </p:cNvPr>
          <p:cNvSpPr/>
          <p:nvPr/>
        </p:nvSpPr>
        <p:spPr>
          <a:xfrm>
            <a:off x="3043796" y="1829278"/>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756 Cited Patents</a:t>
            </a:r>
          </a:p>
        </p:txBody>
      </p:sp>
      <p:sp>
        <p:nvSpPr>
          <p:cNvPr id="10" name="Rectangle 9">
            <a:extLst>
              <a:ext uri="{FF2B5EF4-FFF2-40B4-BE49-F238E27FC236}">
                <a16:creationId xmlns:a16="http://schemas.microsoft.com/office/drawing/2014/main" id="{8C4542B7-3C9D-4FB6-9ECC-BDB78FB1ACD9}"/>
              </a:ext>
            </a:extLst>
          </p:cNvPr>
          <p:cNvSpPr/>
          <p:nvPr/>
        </p:nvSpPr>
        <p:spPr>
          <a:xfrm>
            <a:off x="7245779" y="5188233"/>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1,375 Authors</a:t>
            </a:r>
          </a:p>
        </p:txBody>
      </p:sp>
      <p:sp>
        <p:nvSpPr>
          <p:cNvPr id="11" name="Rectangle 10">
            <a:extLst>
              <a:ext uri="{FF2B5EF4-FFF2-40B4-BE49-F238E27FC236}">
                <a16:creationId xmlns:a16="http://schemas.microsoft.com/office/drawing/2014/main" id="{DCD5062A-6663-46FA-8E2A-2506E80CF216}"/>
              </a:ext>
            </a:extLst>
          </p:cNvPr>
          <p:cNvSpPr/>
          <p:nvPr/>
        </p:nvSpPr>
        <p:spPr>
          <a:xfrm>
            <a:off x="7198798" y="1823244"/>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1,999 </a:t>
            </a:r>
            <a:r>
              <a:rPr lang="en-GB" sz="1500" dirty="0"/>
              <a:t>Inventors/Applicants</a:t>
            </a:r>
          </a:p>
        </p:txBody>
      </p:sp>
      <p:cxnSp>
        <p:nvCxnSpPr>
          <p:cNvPr id="13" name="Straight Arrow Connector 12">
            <a:extLst>
              <a:ext uri="{FF2B5EF4-FFF2-40B4-BE49-F238E27FC236}">
                <a16:creationId xmlns:a16="http://schemas.microsoft.com/office/drawing/2014/main" id="{E801551D-8DA4-4980-9B09-8A85BCEB9A13}"/>
              </a:ext>
            </a:extLst>
          </p:cNvPr>
          <p:cNvCxnSpPr>
            <a:stCxn id="7" idx="3"/>
            <a:endCxn id="9" idx="1"/>
          </p:cNvCxnSpPr>
          <p:nvPr/>
        </p:nvCxnSpPr>
        <p:spPr>
          <a:xfrm flipV="1">
            <a:off x="2633341" y="2323643"/>
            <a:ext cx="410455" cy="167765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57C2AED-7DD5-4035-8A20-C22319B4B338}"/>
              </a:ext>
            </a:extLst>
          </p:cNvPr>
          <p:cNvCxnSpPr>
            <a:stCxn id="7" idx="3"/>
            <a:endCxn id="8" idx="1"/>
          </p:cNvCxnSpPr>
          <p:nvPr/>
        </p:nvCxnSpPr>
        <p:spPr>
          <a:xfrm>
            <a:off x="2633341" y="4001294"/>
            <a:ext cx="410454" cy="1681304"/>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F66D9EA-2A13-42AF-BF77-FC89000D3398}"/>
              </a:ext>
            </a:extLst>
          </p:cNvPr>
          <p:cNvCxnSpPr>
            <a:cxnSpLocks/>
            <a:stCxn id="9" idx="3"/>
            <a:endCxn id="11" idx="1"/>
          </p:cNvCxnSpPr>
          <p:nvPr/>
        </p:nvCxnSpPr>
        <p:spPr>
          <a:xfrm flipV="1">
            <a:off x="4838937" y="2317609"/>
            <a:ext cx="2359861" cy="6034"/>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5722946-50AC-4C04-9D56-C0168871DE51}"/>
              </a:ext>
            </a:extLst>
          </p:cNvPr>
          <p:cNvCxnSpPr>
            <a:cxnSpLocks/>
            <a:stCxn id="8" idx="3"/>
            <a:endCxn id="10" idx="1"/>
          </p:cNvCxnSpPr>
          <p:nvPr/>
        </p:nvCxnSpPr>
        <p:spPr>
          <a:xfrm>
            <a:off x="4838936" y="5682598"/>
            <a:ext cx="240684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4BF66240-E18C-4938-8F71-C4D384523B26}"/>
              </a:ext>
            </a:extLst>
          </p:cNvPr>
          <p:cNvSpPr/>
          <p:nvPr/>
        </p:nvSpPr>
        <p:spPr>
          <a:xfrm>
            <a:off x="4838936" y="3506929"/>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50 Non ID Publications</a:t>
            </a:r>
          </a:p>
        </p:txBody>
      </p:sp>
      <p:sp>
        <p:nvSpPr>
          <p:cNvPr id="28" name="Rectangle 27">
            <a:extLst>
              <a:ext uri="{FF2B5EF4-FFF2-40B4-BE49-F238E27FC236}">
                <a16:creationId xmlns:a16="http://schemas.microsoft.com/office/drawing/2014/main" id="{9A637AFB-928A-4554-BE23-398583E88634}"/>
              </a:ext>
            </a:extLst>
          </p:cNvPr>
          <p:cNvSpPr/>
          <p:nvPr/>
        </p:nvSpPr>
        <p:spPr>
          <a:xfrm>
            <a:off x="9574940" y="3506929"/>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3,435 Combined People</a:t>
            </a:r>
          </a:p>
        </p:txBody>
      </p:sp>
      <p:cxnSp>
        <p:nvCxnSpPr>
          <p:cNvPr id="41" name="Straight Arrow Connector 40">
            <a:extLst>
              <a:ext uri="{FF2B5EF4-FFF2-40B4-BE49-F238E27FC236}">
                <a16:creationId xmlns:a16="http://schemas.microsoft.com/office/drawing/2014/main" id="{AAA4A240-82FA-431B-A0C9-8F2778D8CF0A}"/>
              </a:ext>
            </a:extLst>
          </p:cNvPr>
          <p:cNvCxnSpPr>
            <a:stCxn id="8" idx="3"/>
            <a:endCxn id="23" idx="2"/>
          </p:cNvCxnSpPr>
          <p:nvPr/>
        </p:nvCxnSpPr>
        <p:spPr>
          <a:xfrm flipV="1">
            <a:off x="4838936" y="4495659"/>
            <a:ext cx="897571" cy="118693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DF70E623-FABE-41B3-B6F2-D8182FAC1EC1}"/>
              </a:ext>
            </a:extLst>
          </p:cNvPr>
          <p:cNvCxnSpPr>
            <a:stCxn id="11" idx="3"/>
            <a:endCxn id="28" idx="1"/>
          </p:cNvCxnSpPr>
          <p:nvPr/>
        </p:nvCxnSpPr>
        <p:spPr>
          <a:xfrm>
            <a:off x="8993939" y="2317609"/>
            <a:ext cx="581001" cy="168368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1B4A4A20-6983-4107-AB78-4BECE8C5F400}"/>
              </a:ext>
            </a:extLst>
          </p:cNvPr>
          <p:cNvCxnSpPr>
            <a:stCxn id="10" idx="3"/>
            <a:endCxn id="28" idx="1"/>
          </p:cNvCxnSpPr>
          <p:nvPr/>
        </p:nvCxnSpPr>
        <p:spPr>
          <a:xfrm flipV="1">
            <a:off x="9040920" y="4001294"/>
            <a:ext cx="534020" cy="1681304"/>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AD194231-BEB8-4CFE-8C01-89877CAC156F}"/>
              </a:ext>
            </a:extLst>
          </p:cNvPr>
          <p:cNvSpPr/>
          <p:nvPr/>
        </p:nvSpPr>
        <p:spPr>
          <a:xfrm>
            <a:off x="7245779" y="4263355"/>
            <a:ext cx="1795141" cy="714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61 Authors</a:t>
            </a:r>
          </a:p>
        </p:txBody>
      </p:sp>
      <p:sp>
        <p:nvSpPr>
          <p:cNvPr id="29" name="Rectangle 28">
            <a:extLst>
              <a:ext uri="{FF2B5EF4-FFF2-40B4-BE49-F238E27FC236}">
                <a16:creationId xmlns:a16="http://schemas.microsoft.com/office/drawing/2014/main" id="{72AE1F08-9618-46B8-A12C-E24EF5161F06}"/>
              </a:ext>
            </a:extLst>
          </p:cNvPr>
          <p:cNvSpPr/>
          <p:nvPr/>
        </p:nvSpPr>
        <p:spPr>
          <a:xfrm>
            <a:off x="7197746" y="3003557"/>
            <a:ext cx="1795141" cy="7436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26 References</a:t>
            </a:r>
          </a:p>
          <a:p>
            <a:pPr algn="ctr"/>
            <a:r>
              <a:rPr lang="en-GB" dirty="0"/>
              <a:t>16 Publications</a:t>
            </a:r>
          </a:p>
        </p:txBody>
      </p:sp>
      <p:cxnSp>
        <p:nvCxnSpPr>
          <p:cNvPr id="30" name="Straight Arrow Connector 29">
            <a:extLst>
              <a:ext uri="{FF2B5EF4-FFF2-40B4-BE49-F238E27FC236}">
                <a16:creationId xmlns:a16="http://schemas.microsoft.com/office/drawing/2014/main" id="{1447AEA5-EF9F-4071-9D51-21E28149B2EF}"/>
              </a:ext>
            </a:extLst>
          </p:cNvPr>
          <p:cNvCxnSpPr>
            <a:cxnSpLocks/>
            <a:stCxn id="23" idx="3"/>
            <a:endCxn id="29" idx="1"/>
          </p:cNvCxnSpPr>
          <p:nvPr/>
        </p:nvCxnSpPr>
        <p:spPr>
          <a:xfrm flipV="1">
            <a:off x="6634077" y="3375395"/>
            <a:ext cx="563669" cy="62589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3B579ADB-F563-4267-BDF2-319FFD49C749}"/>
              </a:ext>
            </a:extLst>
          </p:cNvPr>
          <p:cNvCxnSpPr>
            <a:cxnSpLocks/>
            <a:stCxn id="23" idx="3"/>
            <a:endCxn id="22" idx="1"/>
          </p:cNvCxnSpPr>
          <p:nvPr/>
        </p:nvCxnSpPr>
        <p:spPr>
          <a:xfrm>
            <a:off x="6634077" y="4001294"/>
            <a:ext cx="611702" cy="619343"/>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1C71FB01-EC3D-4146-A0EC-C5734A7D7C69}"/>
              </a:ext>
            </a:extLst>
          </p:cNvPr>
          <p:cNvCxnSpPr>
            <a:cxnSpLocks/>
            <a:endCxn id="28" idx="1"/>
          </p:cNvCxnSpPr>
          <p:nvPr/>
        </p:nvCxnSpPr>
        <p:spPr>
          <a:xfrm flipV="1">
            <a:off x="8939748" y="4001294"/>
            <a:ext cx="635192" cy="687774"/>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695415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23" grpId="0" animBg="1"/>
      <p:bldP spid="28" grpId="0" animBg="1"/>
      <p:bldP spid="22" grpId="0" animBg="1"/>
      <p:bldP spid="2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Grantee Matching</a:t>
            </a:r>
          </a:p>
        </p:txBody>
      </p:sp>
      <p:pic>
        <p:nvPicPr>
          <p:cNvPr id="4" name="Picture 3">
            <a:extLst>
              <a:ext uri="{FF2B5EF4-FFF2-40B4-BE49-F238E27FC236}">
                <a16:creationId xmlns:a16="http://schemas.microsoft.com/office/drawing/2014/main" id="{953354F8-F889-47F8-876A-971A9A1ACE9A}"/>
              </a:ext>
              <a:ext uri="{C183D7F6-B498-43B3-948B-1728B52AA6E4}">
                <adec:decorative xmlns:adec="http://schemas.microsoft.com/office/drawing/2017/decorative" val="1"/>
              </a:ext>
            </a:extLst>
          </p:cNvPr>
          <p:cNvPicPr>
            <a:picLocks noChangeAspect="1"/>
          </p:cNvPicPr>
          <p:nvPr/>
        </p:nvPicPr>
        <p:blipFill rotWithShape="1">
          <a:blip r:embed="rId3"/>
          <a:srcRect t="1" r="65084" b="3164"/>
          <a:stretch/>
        </p:blipFill>
        <p:spPr>
          <a:xfrm>
            <a:off x="10472511" y="0"/>
            <a:ext cx="1719489" cy="1693069"/>
          </a:xfrm>
          <a:prstGeom prst="rect">
            <a:avLst/>
          </a:prstGeom>
        </p:spPr>
      </p:pic>
      <p:sp>
        <p:nvSpPr>
          <p:cNvPr id="5" name="Content Placeholder 4">
            <a:extLst>
              <a:ext uri="{FF2B5EF4-FFF2-40B4-BE49-F238E27FC236}">
                <a16:creationId xmlns:a16="http://schemas.microsoft.com/office/drawing/2014/main" id="{3780586F-1854-40C0-A609-B662F20232A1}"/>
              </a:ext>
            </a:extLst>
          </p:cNvPr>
          <p:cNvSpPr>
            <a:spLocks noGrp="1"/>
          </p:cNvSpPr>
          <p:nvPr>
            <p:ph idx="1"/>
          </p:nvPr>
        </p:nvSpPr>
        <p:spPr/>
        <p:txBody>
          <a:bodyPr/>
          <a:lstStyle/>
          <a:p>
            <a:endParaRPr lang="en-GB" dirty="0"/>
          </a:p>
        </p:txBody>
      </p:sp>
      <p:sp>
        <p:nvSpPr>
          <p:cNvPr id="7" name="Rectangle 6">
            <a:extLst>
              <a:ext uri="{FF2B5EF4-FFF2-40B4-BE49-F238E27FC236}">
                <a16:creationId xmlns:a16="http://schemas.microsoft.com/office/drawing/2014/main" id="{0797FB0D-F57F-47EF-A47C-26817A4506A2}"/>
              </a:ext>
            </a:extLst>
          </p:cNvPr>
          <p:cNvSpPr/>
          <p:nvPr/>
        </p:nvSpPr>
        <p:spPr>
          <a:xfrm>
            <a:off x="838200" y="3506929"/>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2,142 Grant-PI Combinations</a:t>
            </a:r>
          </a:p>
        </p:txBody>
      </p:sp>
      <p:sp>
        <p:nvSpPr>
          <p:cNvPr id="28" name="Rectangle 27">
            <a:extLst>
              <a:ext uri="{FF2B5EF4-FFF2-40B4-BE49-F238E27FC236}">
                <a16:creationId xmlns:a16="http://schemas.microsoft.com/office/drawing/2014/main" id="{9A637AFB-928A-4554-BE23-398583E88634}"/>
              </a:ext>
            </a:extLst>
          </p:cNvPr>
          <p:cNvSpPr/>
          <p:nvPr/>
        </p:nvSpPr>
        <p:spPr>
          <a:xfrm>
            <a:off x="3022675" y="3506929"/>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3,435 Combined People</a:t>
            </a:r>
          </a:p>
        </p:txBody>
      </p:sp>
      <p:sp>
        <p:nvSpPr>
          <p:cNvPr id="24" name="Rectangle 23">
            <a:extLst>
              <a:ext uri="{FF2B5EF4-FFF2-40B4-BE49-F238E27FC236}">
                <a16:creationId xmlns:a16="http://schemas.microsoft.com/office/drawing/2014/main" id="{BD834B4A-D0C8-4A42-9EB1-BE695B00818E}"/>
              </a:ext>
            </a:extLst>
          </p:cNvPr>
          <p:cNvSpPr/>
          <p:nvPr/>
        </p:nvSpPr>
        <p:spPr>
          <a:xfrm>
            <a:off x="5207150" y="3506929"/>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1,241 Last Name Matches</a:t>
            </a:r>
          </a:p>
        </p:txBody>
      </p:sp>
      <p:sp>
        <p:nvSpPr>
          <p:cNvPr id="26" name="Rectangle 25">
            <a:extLst>
              <a:ext uri="{FF2B5EF4-FFF2-40B4-BE49-F238E27FC236}">
                <a16:creationId xmlns:a16="http://schemas.microsoft.com/office/drawing/2014/main" id="{432D4921-34FF-4397-B55D-9CD6C91E2270}"/>
              </a:ext>
            </a:extLst>
          </p:cNvPr>
          <p:cNvSpPr/>
          <p:nvPr/>
        </p:nvSpPr>
        <p:spPr>
          <a:xfrm>
            <a:off x="7374184" y="3506929"/>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16 Matches</a:t>
            </a:r>
          </a:p>
          <a:p>
            <a:pPr algn="ctr"/>
            <a:r>
              <a:rPr lang="en-GB" dirty="0"/>
              <a:t>3 Maybes</a:t>
            </a:r>
          </a:p>
        </p:txBody>
      </p:sp>
      <p:sp>
        <p:nvSpPr>
          <p:cNvPr id="27" name="Rectangle 26">
            <a:extLst>
              <a:ext uri="{FF2B5EF4-FFF2-40B4-BE49-F238E27FC236}">
                <a16:creationId xmlns:a16="http://schemas.microsoft.com/office/drawing/2014/main" id="{7FD701DC-05E0-408D-8573-FD8608BB75D6}"/>
              </a:ext>
            </a:extLst>
          </p:cNvPr>
          <p:cNvSpPr/>
          <p:nvPr/>
        </p:nvSpPr>
        <p:spPr>
          <a:xfrm>
            <a:off x="9558659" y="3506929"/>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t>1 Prior Fund Matches</a:t>
            </a:r>
          </a:p>
          <a:p>
            <a:pPr algn="ctr"/>
            <a:r>
              <a:rPr lang="en-GB" sz="1600" dirty="0"/>
              <a:t>1 Prior Fund Maybe</a:t>
            </a:r>
          </a:p>
        </p:txBody>
      </p:sp>
      <p:sp>
        <p:nvSpPr>
          <p:cNvPr id="29" name="Rectangle 28">
            <a:extLst>
              <a:ext uri="{FF2B5EF4-FFF2-40B4-BE49-F238E27FC236}">
                <a16:creationId xmlns:a16="http://schemas.microsoft.com/office/drawing/2014/main" id="{B67A584A-F71E-4684-9457-CEC4B469426E}"/>
              </a:ext>
            </a:extLst>
          </p:cNvPr>
          <p:cNvSpPr/>
          <p:nvPr/>
        </p:nvSpPr>
        <p:spPr>
          <a:xfrm>
            <a:off x="5207150" y="5188233"/>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3,277 Last Name Matches</a:t>
            </a:r>
          </a:p>
        </p:txBody>
      </p:sp>
      <p:sp>
        <p:nvSpPr>
          <p:cNvPr id="30" name="Rectangle 29">
            <a:extLst>
              <a:ext uri="{FF2B5EF4-FFF2-40B4-BE49-F238E27FC236}">
                <a16:creationId xmlns:a16="http://schemas.microsoft.com/office/drawing/2014/main" id="{0769A06F-B769-4E7A-9BC5-27118CA447B4}"/>
              </a:ext>
            </a:extLst>
          </p:cNvPr>
          <p:cNvSpPr/>
          <p:nvPr/>
        </p:nvSpPr>
        <p:spPr>
          <a:xfrm>
            <a:off x="7382904" y="5184820"/>
            <a:ext cx="1795141" cy="9887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0 Matches</a:t>
            </a:r>
          </a:p>
        </p:txBody>
      </p:sp>
      <p:cxnSp>
        <p:nvCxnSpPr>
          <p:cNvPr id="19" name="Straight Arrow Connector 18">
            <a:extLst>
              <a:ext uri="{FF2B5EF4-FFF2-40B4-BE49-F238E27FC236}">
                <a16:creationId xmlns:a16="http://schemas.microsoft.com/office/drawing/2014/main" id="{DD469F29-C9A9-4BD5-A002-79CF22F6AB89}"/>
              </a:ext>
            </a:extLst>
          </p:cNvPr>
          <p:cNvCxnSpPr>
            <a:stCxn id="7" idx="3"/>
            <a:endCxn id="28" idx="1"/>
          </p:cNvCxnSpPr>
          <p:nvPr/>
        </p:nvCxnSpPr>
        <p:spPr>
          <a:xfrm>
            <a:off x="2633341" y="4001294"/>
            <a:ext cx="389334"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49B797B-71F9-44FA-BE72-6F4283C64F4A}"/>
              </a:ext>
            </a:extLst>
          </p:cNvPr>
          <p:cNvCxnSpPr/>
          <p:nvPr/>
        </p:nvCxnSpPr>
        <p:spPr>
          <a:xfrm>
            <a:off x="4817816" y="3992505"/>
            <a:ext cx="389334"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3B69832-7A87-4FF5-A977-CFBB2DE9D2E3}"/>
              </a:ext>
            </a:extLst>
          </p:cNvPr>
          <p:cNvCxnSpPr/>
          <p:nvPr/>
        </p:nvCxnSpPr>
        <p:spPr>
          <a:xfrm>
            <a:off x="6984850" y="4003724"/>
            <a:ext cx="389334"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2DE3F8C-7089-488D-9E85-B3E695D51560}"/>
              </a:ext>
            </a:extLst>
          </p:cNvPr>
          <p:cNvCxnSpPr/>
          <p:nvPr/>
        </p:nvCxnSpPr>
        <p:spPr>
          <a:xfrm>
            <a:off x="9186766" y="4006154"/>
            <a:ext cx="389334"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87365DD-17F2-4CC1-8097-F7AAB6EE150C}"/>
              </a:ext>
            </a:extLst>
          </p:cNvPr>
          <p:cNvCxnSpPr>
            <a:cxnSpLocks/>
            <a:stCxn id="28" idx="2"/>
            <a:endCxn id="29" idx="1"/>
          </p:cNvCxnSpPr>
          <p:nvPr/>
        </p:nvCxnSpPr>
        <p:spPr>
          <a:xfrm>
            <a:off x="3920246" y="4495659"/>
            <a:ext cx="1286904" cy="118693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44F3BA8F-0E88-4737-AB11-3A0550331805}"/>
              </a:ext>
            </a:extLst>
          </p:cNvPr>
          <p:cNvSpPr txBox="1"/>
          <p:nvPr/>
        </p:nvSpPr>
        <p:spPr>
          <a:xfrm>
            <a:off x="2615900" y="5452741"/>
            <a:ext cx="2210637" cy="369332"/>
          </a:xfrm>
          <a:prstGeom prst="rect">
            <a:avLst/>
          </a:prstGeom>
          <a:noFill/>
        </p:spPr>
        <p:txBody>
          <a:bodyPr wrap="square" rtlCol="0">
            <a:spAutoFit/>
          </a:bodyPr>
          <a:lstStyle/>
          <a:p>
            <a:r>
              <a:rPr lang="en-GB" dirty="0"/>
              <a:t>Fuzzy Match Additive</a:t>
            </a:r>
          </a:p>
        </p:txBody>
      </p:sp>
      <p:cxnSp>
        <p:nvCxnSpPr>
          <p:cNvPr id="40" name="Straight Arrow Connector 39">
            <a:extLst>
              <a:ext uri="{FF2B5EF4-FFF2-40B4-BE49-F238E27FC236}">
                <a16:creationId xmlns:a16="http://schemas.microsoft.com/office/drawing/2014/main" id="{EBFAF96A-8BBA-4DD0-91AD-71267E04F4ED}"/>
              </a:ext>
            </a:extLst>
          </p:cNvPr>
          <p:cNvCxnSpPr/>
          <p:nvPr/>
        </p:nvCxnSpPr>
        <p:spPr>
          <a:xfrm>
            <a:off x="7002291" y="5681848"/>
            <a:ext cx="389334"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970143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8" grpId="0" animBg="1"/>
      <p:bldP spid="24" grpId="0" animBg="1"/>
      <p:bldP spid="26" grpId="0" animBg="1"/>
      <p:bldP spid="27" grpId="0" animBg="1"/>
      <p:bldP spid="29" grpId="0" animBg="1"/>
      <p:bldP spid="30" grpId="0" animBg="1"/>
      <p:bldP spid="3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FADE4CBB-6386-4565-9C57-C51979C6B79F}"/>
              </a:ext>
            </a:extLst>
          </p:cNvPr>
          <p:cNvGraphicFramePr>
            <a:graphicFrameLocks/>
          </p:cNvGraphicFramePr>
          <p:nvPr/>
        </p:nvGraphicFramePr>
        <p:xfrm>
          <a:off x="0" y="0"/>
          <a:ext cx="12191999" cy="6858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080981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0625ED8-DD1A-2F49-888B-1F5623548B66}"/>
              </a:ext>
            </a:extLst>
          </p:cNvPr>
          <p:cNvSpPr>
            <a:spLocks noGrp="1"/>
          </p:cNvSpPr>
          <p:nvPr>
            <p:ph type="title"/>
          </p:nvPr>
        </p:nvSpPr>
        <p:spPr/>
        <p:txBody>
          <a:bodyPr>
            <a:noAutofit/>
          </a:bodyPr>
          <a:lstStyle/>
          <a:p>
            <a:r>
              <a:rPr lang="en-GB" b="1" dirty="0"/>
              <a:t>Basic model: duration and funding value</a:t>
            </a:r>
            <a:endParaRPr lang="ru-RU" b="1" dirty="0"/>
          </a:p>
        </p:txBody>
      </p:sp>
      <p:sp>
        <p:nvSpPr>
          <p:cNvPr id="17" name="Slide Number Placeholder 16">
            <a:extLst>
              <a:ext uri="{FF2B5EF4-FFF2-40B4-BE49-F238E27FC236}">
                <a16:creationId xmlns:a16="http://schemas.microsoft.com/office/drawing/2014/main" id="{89BAB9A9-FF68-4306-8D91-8C98F447A38A}"/>
              </a:ext>
            </a:extLst>
          </p:cNvPr>
          <p:cNvSpPr>
            <a:spLocks noGrp="1"/>
          </p:cNvSpPr>
          <p:nvPr>
            <p:ph type="sldNum" idx="12"/>
          </p:nvPr>
        </p:nvSpPr>
        <p:spPr/>
        <p:txBody>
          <a:bodyPr/>
          <a:lstStyle/>
          <a:p>
            <a:fld id="{00000000-1234-1234-1234-123412341234}" type="slidenum">
              <a:rPr lang="en-US" smtClean="0"/>
              <a:pPr/>
              <a:t>25</a:t>
            </a:fld>
            <a:endParaRPr lang="en-US" dirty="0"/>
          </a:p>
        </p:txBody>
      </p:sp>
      <p:pic>
        <p:nvPicPr>
          <p:cNvPr id="10" name="Рисунок 9">
            <a:extLst>
              <a:ext uri="{FF2B5EF4-FFF2-40B4-BE49-F238E27FC236}">
                <a16:creationId xmlns:a16="http://schemas.microsoft.com/office/drawing/2014/main" id="{72ED5DE6-6D1C-5047-852A-C818E9EEC5B7}"/>
              </a:ext>
            </a:extLst>
          </p:cNvPr>
          <p:cNvPicPr>
            <a:picLocks noChangeAspect="1"/>
          </p:cNvPicPr>
          <p:nvPr/>
        </p:nvPicPr>
        <p:blipFill>
          <a:blip r:embed="rId2"/>
          <a:stretch>
            <a:fillRect/>
          </a:stretch>
        </p:blipFill>
        <p:spPr>
          <a:xfrm>
            <a:off x="944161" y="926738"/>
            <a:ext cx="7131705" cy="5004525"/>
          </a:xfrm>
          <a:prstGeom prst="rect">
            <a:avLst/>
          </a:prstGeom>
        </p:spPr>
      </p:pic>
      <p:sp>
        <p:nvSpPr>
          <p:cNvPr id="11" name="Прямоугольник 10">
            <a:extLst>
              <a:ext uri="{FF2B5EF4-FFF2-40B4-BE49-F238E27FC236}">
                <a16:creationId xmlns:a16="http://schemas.microsoft.com/office/drawing/2014/main" id="{4ABE7C51-32E9-2740-AC2D-C5BE016F1D76}"/>
              </a:ext>
            </a:extLst>
          </p:cNvPr>
          <p:cNvSpPr/>
          <p:nvPr/>
        </p:nvSpPr>
        <p:spPr>
          <a:xfrm>
            <a:off x="779690" y="2173407"/>
            <a:ext cx="5329647" cy="1219200"/>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400" dirty="0"/>
          </a:p>
        </p:txBody>
      </p:sp>
      <p:sp>
        <p:nvSpPr>
          <p:cNvPr id="14" name="Прямоугольник 13">
            <a:extLst>
              <a:ext uri="{FF2B5EF4-FFF2-40B4-BE49-F238E27FC236}">
                <a16:creationId xmlns:a16="http://schemas.microsoft.com/office/drawing/2014/main" id="{14E1C8AA-6814-F04F-BCB5-A7D2A61EDC8D}"/>
              </a:ext>
            </a:extLst>
          </p:cNvPr>
          <p:cNvSpPr/>
          <p:nvPr/>
        </p:nvSpPr>
        <p:spPr>
          <a:xfrm>
            <a:off x="779690" y="4639276"/>
            <a:ext cx="4171143" cy="1291987"/>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400" dirty="0"/>
          </a:p>
        </p:txBody>
      </p:sp>
      <p:sp>
        <p:nvSpPr>
          <p:cNvPr id="15" name="TextBox 14">
            <a:extLst>
              <a:ext uri="{FF2B5EF4-FFF2-40B4-BE49-F238E27FC236}">
                <a16:creationId xmlns:a16="http://schemas.microsoft.com/office/drawing/2014/main" id="{A87E760B-500B-A24D-9400-29183A2B68FE}"/>
              </a:ext>
            </a:extLst>
          </p:cNvPr>
          <p:cNvSpPr txBox="1"/>
          <p:nvPr/>
        </p:nvSpPr>
        <p:spPr>
          <a:xfrm>
            <a:off x="6974701" y="1842720"/>
            <a:ext cx="5217300" cy="1938992"/>
          </a:xfrm>
          <a:prstGeom prst="rect">
            <a:avLst/>
          </a:prstGeom>
          <a:noFill/>
        </p:spPr>
        <p:txBody>
          <a:bodyPr wrap="square" rtlCol="0">
            <a:spAutoFit/>
          </a:bodyPr>
          <a:lstStyle/>
          <a:p>
            <a:r>
              <a:rPr lang="en-GB" sz="1600" b="1" dirty="0"/>
              <a:t>Independent variables:</a:t>
            </a:r>
          </a:p>
          <a:p>
            <a:pPr marL="457189" indent="-457189">
              <a:buAutoNum type="arabicParenR"/>
            </a:pPr>
            <a:r>
              <a:rPr lang="en-GB" sz="1600" dirty="0"/>
              <a:t>Duration (4 Binary)</a:t>
            </a:r>
          </a:p>
          <a:p>
            <a:pPr marL="457189" indent="-457189">
              <a:buAutoNum type="arabicParenR"/>
            </a:pPr>
            <a:r>
              <a:rPr lang="en-GB" sz="1600" dirty="0"/>
              <a:t>Funding value (Bins of 100k)</a:t>
            </a:r>
          </a:p>
          <a:p>
            <a:pPr marL="457189" indent="-457189">
              <a:buAutoNum type="arabicParenR" startAt="4"/>
            </a:pPr>
            <a:endParaRPr lang="en-GB" sz="2400" dirty="0"/>
          </a:p>
          <a:p>
            <a:r>
              <a:rPr lang="en-GB" sz="2400" dirty="0"/>
              <a:t>	</a:t>
            </a:r>
          </a:p>
          <a:p>
            <a:r>
              <a:rPr lang="en-GB" sz="2400" dirty="0"/>
              <a:t>    </a:t>
            </a:r>
            <a:endParaRPr lang="ru-RU" sz="2400" dirty="0"/>
          </a:p>
        </p:txBody>
      </p:sp>
    </p:spTree>
    <p:extLst>
      <p:ext uri="{BB962C8B-B14F-4D97-AF65-F5344CB8AC3E}">
        <p14:creationId xmlns:p14="http://schemas.microsoft.com/office/powerpoint/2010/main" val="6768008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4A2013AC-4C42-3B4E-84F5-4D0D491011C2}"/>
              </a:ext>
            </a:extLst>
          </p:cNvPr>
          <p:cNvPicPr>
            <a:picLocks noChangeAspect="1"/>
          </p:cNvPicPr>
          <p:nvPr/>
        </p:nvPicPr>
        <p:blipFill>
          <a:blip r:embed="rId2"/>
          <a:stretch>
            <a:fillRect/>
          </a:stretch>
        </p:blipFill>
        <p:spPr>
          <a:xfrm>
            <a:off x="7263354" y="4084330"/>
            <a:ext cx="3698737" cy="1475805"/>
          </a:xfrm>
          <a:prstGeom prst="rect">
            <a:avLst/>
          </a:prstGeom>
        </p:spPr>
      </p:pic>
      <p:pic>
        <p:nvPicPr>
          <p:cNvPr id="3" name="Рисунок 2">
            <a:extLst>
              <a:ext uri="{FF2B5EF4-FFF2-40B4-BE49-F238E27FC236}">
                <a16:creationId xmlns:a16="http://schemas.microsoft.com/office/drawing/2014/main" id="{3CE0548C-4A83-054B-B132-347C9EFEF7B7}"/>
              </a:ext>
            </a:extLst>
          </p:cNvPr>
          <p:cNvPicPr>
            <a:picLocks noChangeAspect="1"/>
          </p:cNvPicPr>
          <p:nvPr/>
        </p:nvPicPr>
        <p:blipFill>
          <a:blip r:embed="rId3"/>
          <a:stretch>
            <a:fillRect/>
          </a:stretch>
        </p:blipFill>
        <p:spPr>
          <a:xfrm>
            <a:off x="1087355" y="1074735"/>
            <a:ext cx="5592496" cy="5210168"/>
          </a:xfrm>
          <a:prstGeom prst="rect">
            <a:avLst/>
          </a:prstGeom>
        </p:spPr>
      </p:pic>
      <p:sp>
        <p:nvSpPr>
          <p:cNvPr id="2" name="Заголовок 1">
            <a:extLst>
              <a:ext uri="{FF2B5EF4-FFF2-40B4-BE49-F238E27FC236}">
                <a16:creationId xmlns:a16="http://schemas.microsoft.com/office/drawing/2014/main" id="{A0625ED8-DD1A-2F49-888B-1F5623548B66}"/>
              </a:ext>
            </a:extLst>
          </p:cNvPr>
          <p:cNvSpPr>
            <a:spLocks noGrp="1"/>
          </p:cNvSpPr>
          <p:nvPr>
            <p:ph type="title"/>
          </p:nvPr>
        </p:nvSpPr>
        <p:spPr>
          <a:xfrm>
            <a:off x="476070" y="77429"/>
            <a:ext cx="11226073" cy="777873"/>
          </a:xfrm>
        </p:spPr>
        <p:txBody>
          <a:bodyPr>
            <a:noAutofit/>
          </a:bodyPr>
          <a:lstStyle/>
          <a:p>
            <a:r>
              <a:rPr lang="en-GB" sz="3067" b="1" dirty="0"/>
              <a:t>Advanced model: 9 predictors</a:t>
            </a:r>
            <a:endParaRPr lang="ru-RU" sz="3067" b="1" dirty="0"/>
          </a:p>
        </p:txBody>
      </p:sp>
      <p:sp>
        <p:nvSpPr>
          <p:cNvPr id="17" name="Slide Number Placeholder 16">
            <a:extLst>
              <a:ext uri="{FF2B5EF4-FFF2-40B4-BE49-F238E27FC236}">
                <a16:creationId xmlns:a16="http://schemas.microsoft.com/office/drawing/2014/main" id="{89BAB9A9-FF68-4306-8D91-8C98F447A38A}"/>
              </a:ext>
            </a:extLst>
          </p:cNvPr>
          <p:cNvSpPr>
            <a:spLocks noGrp="1"/>
          </p:cNvSpPr>
          <p:nvPr>
            <p:ph type="sldNum" idx="12"/>
          </p:nvPr>
        </p:nvSpPr>
        <p:spPr/>
        <p:txBody>
          <a:bodyPr/>
          <a:lstStyle/>
          <a:p>
            <a:fld id="{00000000-1234-1234-1234-123412341234}" type="slidenum">
              <a:rPr lang="en-US" smtClean="0"/>
              <a:pPr/>
              <a:t>26</a:t>
            </a:fld>
            <a:endParaRPr lang="en-US" dirty="0"/>
          </a:p>
        </p:txBody>
      </p:sp>
      <p:sp>
        <p:nvSpPr>
          <p:cNvPr id="6" name="Прямоугольник 5">
            <a:extLst>
              <a:ext uri="{FF2B5EF4-FFF2-40B4-BE49-F238E27FC236}">
                <a16:creationId xmlns:a16="http://schemas.microsoft.com/office/drawing/2014/main" id="{E3593314-CEDC-7941-909F-8BC2673C7088}"/>
              </a:ext>
            </a:extLst>
          </p:cNvPr>
          <p:cNvSpPr/>
          <p:nvPr/>
        </p:nvSpPr>
        <p:spPr>
          <a:xfrm>
            <a:off x="881406" y="2116483"/>
            <a:ext cx="4627645" cy="3318436"/>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400" dirty="0"/>
          </a:p>
        </p:txBody>
      </p:sp>
      <p:sp>
        <p:nvSpPr>
          <p:cNvPr id="7" name="Прямоугольник 6">
            <a:extLst>
              <a:ext uri="{FF2B5EF4-FFF2-40B4-BE49-F238E27FC236}">
                <a16:creationId xmlns:a16="http://schemas.microsoft.com/office/drawing/2014/main" id="{046403B1-AAF7-2A49-AFDD-A9F956A54AE8}"/>
              </a:ext>
            </a:extLst>
          </p:cNvPr>
          <p:cNvSpPr/>
          <p:nvPr/>
        </p:nvSpPr>
        <p:spPr>
          <a:xfrm>
            <a:off x="6933503" y="3959795"/>
            <a:ext cx="4171143" cy="1475805"/>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2400" dirty="0"/>
          </a:p>
        </p:txBody>
      </p:sp>
      <p:sp>
        <p:nvSpPr>
          <p:cNvPr id="9" name="TextBox 8">
            <a:extLst>
              <a:ext uri="{FF2B5EF4-FFF2-40B4-BE49-F238E27FC236}">
                <a16:creationId xmlns:a16="http://schemas.microsoft.com/office/drawing/2014/main" id="{49DAC39C-74CE-C14C-8B70-B557DBFB8448}"/>
              </a:ext>
            </a:extLst>
          </p:cNvPr>
          <p:cNvSpPr txBox="1"/>
          <p:nvPr/>
        </p:nvSpPr>
        <p:spPr>
          <a:xfrm>
            <a:off x="6885801" y="1174656"/>
            <a:ext cx="5217300" cy="3662541"/>
          </a:xfrm>
          <a:prstGeom prst="rect">
            <a:avLst/>
          </a:prstGeom>
          <a:noFill/>
        </p:spPr>
        <p:txBody>
          <a:bodyPr wrap="square" rtlCol="0">
            <a:spAutoFit/>
          </a:bodyPr>
          <a:lstStyle/>
          <a:p>
            <a:r>
              <a:rPr lang="en-GB" sz="1600" b="1" dirty="0"/>
              <a:t>Independent variables:</a:t>
            </a:r>
          </a:p>
          <a:p>
            <a:pPr marL="457189" indent="-457189">
              <a:buAutoNum type="arabicParenR"/>
            </a:pPr>
            <a:r>
              <a:rPr lang="en-GB" sz="1600" dirty="0"/>
              <a:t>Duration (4 categories)</a:t>
            </a:r>
          </a:p>
          <a:p>
            <a:pPr marL="457189" indent="-457189">
              <a:buAutoNum type="arabicParenR"/>
            </a:pPr>
            <a:r>
              <a:rPr lang="en-GB" sz="1600" dirty="0"/>
              <a:t>Funding value(6 categories)</a:t>
            </a:r>
          </a:p>
          <a:p>
            <a:r>
              <a:rPr lang="en-GB" sz="1600" dirty="0"/>
              <a:t>3)    Number of publications (5  categories)</a:t>
            </a:r>
          </a:p>
          <a:p>
            <a:pPr marL="457189" indent="-457189">
              <a:buAutoNum type="arabicParenR" startAt="4"/>
            </a:pPr>
            <a:r>
              <a:rPr lang="en-GB" sz="1600" dirty="0"/>
              <a:t>Number of policy influences (3 categories)</a:t>
            </a:r>
          </a:p>
          <a:p>
            <a:pPr marL="457189" indent="-457189">
              <a:buAutoNum type="arabicParenR" startAt="4"/>
            </a:pPr>
            <a:r>
              <a:rPr lang="en-GB" sz="1600" dirty="0"/>
              <a:t>Number of IP registrations (Binary)</a:t>
            </a:r>
          </a:p>
          <a:p>
            <a:pPr marL="457189" indent="-457189">
              <a:buAutoNum type="arabicParenR" startAt="4"/>
            </a:pPr>
            <a:r>
              <a:rPr lang="en-GB" sz="1600" dirty="0"/>
              <a:t>Number of spinouts (Binary)</a:t>
            </a:r>
          </a:p>
          <a:p>
            <a:pPr marL="457189" indent="-457189">
              <a:buAutoNum type="arabicParenR" startAt="4"/>
            </a:pPr>
            <a:r>
              <a:rPr lang="en-GB" sz="1600" dirty="0"/>
              <a:t>Number of  collaborations (Binary)</a:t>
            </a:r>
          </a:p>
          <a:p>
            <a:pPr marL="457189" indent="-457189">
              <a:buAutoNum type="arabicParenR" startAt="4"/>
            </a:pPr>
            <a:r>
              <a:rPr lang="en-GB" sz="1600" dirty="0"/>
              <a:t>Finished or not (Binary)</a:t>
            </a:r>
          </a:p>
          <a:p>
            <a:pPr marL="457189" indent="-457189">
              <a:buAutoNum type="arabicParenR" startAt="4"/>
            </a:pPr>
            <a:r>
              <a:rPr lang="en-GB" sz="1600" dirty="0"/>
              <a:t>Further funding value  (6 categories)</a:t>
            </a:r>
          </a:p>
          <a:p>
            <a:pPr marL="457189" indent="-457189">
              <a:buAutoNum type="arabicParenR" startAt="4"/>
            </a:pPr>
            <a:endParaRPr lang="en-GB" sz="2400" dirty="0"/>
          </a:p>
          <a:p>
            <a:r>
              <a:rPr lang="en-GB" sz="2400" dirty="0"/>
              <a:t>	</a:t>
            </a:r>
          </a:p>
          <a:p>
            <a:r>
              <a:rPr lang="en-GB" sz="2400" dirty="0"/>
              <a:t>    c</a:t>
            </a:r>
            <a:endParaRPr lang="ru-RU" sz="2400" dirty="0"/>
          </a:p>
        </p:txBody>
      </p:sp>
    </p:spTree>
    <p:extLst>
      <p:ext uri="{BB962C8B-B14F-4D97-AF65-F5344CB8AC3E}">
        <p14:creationId xmlns:p14="http://schemas.microsoft.com/office/powerpoint/2010/main" val="28802398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0625ED8-DD1A-2F49-888B-1F5623548B66}"/>
              </a:ext>
            </a:extLst>
          </p:cNvPr>
          <p:cNvSpPr>
            <a:spLocks noGrp="1"/>
          </p:cNvSpPr>
          <p:nvPr>
            <p:ph type="title"/>
          </p:nvPr>
        </p:nvSpPr>
        <p:spPr>
          <a:xfrm>
            <a:off x="476070" y="77429"/>
            <a:ext cx="11226073" cy="777873"/>
          </a:xfrm>
        </p:spPr>
        <p:txBody>
          <a:bodyPr>
            <a:noAutofit/>
          </a:bodyPr>
          <a:lstStyle/>
          <a:p>
            <a:r>
              <a:rPr lang="en-GB" sz="3067" b="1" dirty="0"/>
              <a:t>Predicted probabilities</a:t>
            </a:r>
            <a:endParaRPr lang="ru-RU" sz="3067" b="1" dirty="0"/>
          </a:p>
        </p:txBody>
      </p:sp>
      <p:pic>
        <p:nvPicPr>
          <p:cNvPr id="4" name="Рисунок 3">
            <a:extLst>
              <a:ext uri="{FF2B5EF4-FFF2-40B4-BE49-F238E27FC236}">
                <a16:creationId xmlns:a16="http://schemas.microsoft.com/office/drawing/2014/main" id="{6D8F7F0E-42C6-7045-B016-BE51C2F4F4C1}"/>
              </a:ext>
            </a:extLst>
          </p:cNvPr>
          <p:cNvPicPr>
            <a:picLocks noChangeAspect="1"/>
          </p:cNvPicPr>
          <p:nvPr/>
        </p:nvPicPr>
        <p:blipFill>
          <a:blip r:embed="rId2"/>
          <a:stretch>
            <a:fillRect/>
          </a:stretch>
        </p:blipFill>
        <p:spPr>
          <a:xfrm>
            <a:off x="476070" y="1249082"/>
            <a:ext cx="11544300" cy="4753535"/>
          </a:xfrm>
          <a:prstGeom prst="rect">
            <a:avLst/>
          </a:prstGeom>
        </p:spPr>
      </p:pic>
    </p:spTree>
    <p:extLst>
      <p:ext uri="{BB962C8B-B14F-4D97-AF65-F5344CB8AC3E}">
        <p14:creationId xmlns:p14="http://schemas.microsoft.com/office/powerpoint/2010/main" val="40902822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5">
            <a:extLst>
              <a:ext uri="{FF2B5EF4-FFF2-40B4-BE49-F238E27FC236}">
                <a16:creationId xmlns:a16="http://schemas.microsoft.com/office/drawing/2014/main" id="{D5216749-F165-4CDC-B7B9-2786F0F18392}"/>
              </a:ext>
            </a:extLst>
          </p:cNvPr>
          <p:cNvSpPr>
            <a:spLocks noGrp="1" noChangeArrowheads="1"/>
          </p:cNvSpPr>
          <p:nvPr>
            <p:ph type="title"/>
          </p:nvPr>
        </p:nvSpPr>
        <p:spPr>
          <a:xfrm>
            <a:off x="395817" y="146049"/>
            <a:ext cx="10515600" cy="1325563"/>
          </a:xfrm>
        </p:spPr>
        <p:txBody>
          <a:bodyPr/>
          <a:lstStyle/>
          <a:p>
            <a:pPr eaLnBrk="1" hangingPunct="1"/>
            <a:r>
              <a:rPr lang="en-US" altLang="en-US" dirty="0">
                <a:ea typeface="ＭＳ Ｐゴシック" panose="020B0600070205080204" pitchFamily="34" charset="-128"/>
              </a:rPr>
              <a:t>Logical framework for evaluation</a:t>
            </a:r>
          </a:p>
        </p:txBody>
      </p:sp>
      <p:sp>
        <p:nvSpPr>
          <p:cNvPr id="22531" name="Content Placeholder 4">
            <a:extLst>
              <a:ext uri="{FF2B5EF4-FFF2-40B4-BE49-F238E27FC236}">
                <a16:creationId xmlns:a16="http://schemas.microsoft.com/office/drawing/2014/main" id="{59E9E041-8B42-4AA6-9BB1-714C89D914C3}"/>
              </a:ext>
            </a:extLst>
          </p:cNvPr>
          <p:cNvSpPr>
            <a:spLocks noGrp="1" noChangeArrowheads="1"/>
          </p:cNvSpPr>
          <p:nvPr>
            <p:ph sz="half" idx="2"/>
          </p:nvPr>
        </p:nvSpPr>
        <p:spPr>
          <a:xfrm>
            <a:off x="8470901" y="1454150"/>
            <a:ext cx="3435350" cy="4572000"/>
          </a:xfrm>
        </p:spPr>
        <p:txBody>
          <a:bodyPr>
            <a:normAutofit/>
          </a:bodyPr>
          <a:lstStyle/>
          <a:p>
            <a:r>
              <a:rPr lang="en-GB" altLang="en-US" sz="1600" dirty="0">
                <a:ea typeface="ＭＳ Ｐゴシック" panose="020B0600070205080204" pitchFamily="34" charset="-128"/>
              </a:rPr>
              <a:t>To guide the evaluation, a theory of change was developed, which set out the full set of expected causal processes from MRC funded research to eventual impact that might be seen across the whole portfolio, while recognising that within single funding schemes a smaller set of pathways and processes might be relevant </a:t>
            </a:r>
          </a:p>
          <a:p>
            <a:r>
              <a:rPr lang="en-GB" altLang="en-US" sz="1600" dirty="0">
                <a:ea typeface="ＭＳ Ｐゴシック" panose="020B0600070205080204" pitchFamily="34" charset="-128"/>
              </a:rPr>
              <a:t>This framework highlighted likely differences in emphasis between the focused and enabling mechanisms within the directed translational portfolio.  </a:t>
            </a:r>
          </a:p>
          <a:p>
            <a:endParaRPr lang="en-GB" altLang="en-US" sz="1600" dirty="0">
              <a:ea typeface="ＭＳ Ｐゴシック" panose="020B0600070205080204" pitchFamily="34" charset="-128"/>
            </a:endParaRPr>
          </a:p>
        </p:txBody>
      </p:sp>
      <p:sp>
        <p:nvSpPr>
          <p:cNvPr id="3" name="Rectangle 2">
            <a:extLst>
              <a:ext uri="{FF2B5EF4-FFF2-40B4-BE49-F238E27FC236}">
                <a16:creationId xmlns:a16="http://schemas.microsoft.com/office/drawing/2014/main" id="{04000DC2-6EA0-4758-A792-10575F68DBCF}"/>
              </a:ext>
            </a:extLst>
          </p:cNvPr>
          <p:cNvSpPr/>
          <p:nvPr/>
        </p:nvSpPr>
        <p:spPr>
          <a:xfrm>
            <a:off x="395817" y="5728940"/>
            <a:ext cx="6096000" cy="256545"/>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67" b="0" i="1" u="none" strike="noStrike" kern="1200" cap="none" spc="0" normalizeH="0" baseline="0" noProof="0" dirty="0">
                <a:ln>
                  <a:noFill/>
                </a:ln>
                <a:solidFill>
                  <a:srgbClr val="2E2C61"/>
                </a:solidFill>
                <a:effectLst/>
                <a:uLnTx/>
                <a:uFillTx/>
                <a:latin typeface="Arial" panose="020B0604020202020204"/>
                <a:ea typeface="+mn-ea"/>
                <a:cs typeface="+mn-cs"/>
              </a:rPr>
              <a:t>Source: Ipsos MORI and Technopolis</a:t>
            </a:r>
            <a:endParaRPr kumimoji="0" lang="en-GB" sz="1067" b="0" i="1" u="none" strike="noStrike" kern="1200" cap="none" spc="0" normalizeH="0" baseline="0" noProof="0" dirty="0">
              <a:ln>
                <a:noFill/>
              </a:ln>
              <a:solidFill>
                <a:srgbClr val="2E2C61"/>
              </a:solidFill>
              <a:effectLst/>
              <a:uLnTx/>
              <a:uFillTx/>
              <a:latin typeface="Arial" panose="020B0604020202020204"/>
              <a:ea typeface="+mn-ea"/>
              <a:cs typeface="+mn-cs"/>
            </a:endParaRPr>
          </a:p>
        </p:txBody>
      </p:sp>
      <p:pic>
        <p:nvPicPr>
          <p:cNvPr id="22533" name="Picture 1">
            <a:extLst>
              <a:ext uri="{FF2B5EF4-FFF2-40B4-BE49-F238E27FC236}">
                <a16:creationId xmlns:a16="http://schemas.microsoft.com/office/drawing/2014/main" id="{9BA13B1E-7DF1-44BD-BD56-AB60CDE47BCC}"/>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69899" y="1454150"/>
            <a:ext cx="7959641" cy="4274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3160EAC2-CDE6-4256-8F7A-CA77F40D0E03}"/>
              </a:ext>
            </a:extLst>
          </p:cNvPr>
          <p:cNvSpPr txBox="1"/>
          <p:nvPr/>
        </p:nvSpPr>
        <p:spPr>
          <a:xfrm>
            <a:off x="4184073" y="6243782"/>
            <a:ext cx="7426036" cy="646331"/>
          </a:xfrm>
          <a:prstGeom prst="rect">
            <a:avLst/>
          </a:prstGeom>
          <a:noFill/>
        </p:spPr>
        <p:txBody>
          <a:bodyPr wrap="square" rtlCol="0">
            <a:spAutoFit/>
          </a:bodyPr>
          <a:lstStyle/>
          <a:p>
            <a:r>
              <a:rPr lang="en-GB" dirty="0"/>
              <a:t>Example of Logic Model taken from Ian Viney – Bridging the Gap: 10 Years of MRC Translational Research, 2020-02-24</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descr="Opening Slide. Researchfish Steering Board Gavin Reddick 24 march 2020">
            <a:extLst>
              <a:ext uri="{FF2B5EF4-FFF2-40B4-BE49-F238E27FC236}">
                <a16:creationId xmlns:a16="http://schemas.microsoft.com/office/drawing/2014/main" id="{DA6A75CA-C3EF-FD4F-8051-5D26AB7DE84E}"/>
              </a:ext>
            </a:extLst>
          </p:cNvPr>
          <p:cNvSpPr/>
          <p:nvPr/>
        </p:nvSpPr>
        <p:spPr>
          <a:xfrm>
            <a:off x="-1" y="0"/>
            <a:ext cx="516017" cy="6858000"/>
          </a:xfrm>
          <a:prstGeom prst="rect">
            <a:avLst/>
          </a:prstGeom>
          <a:solidFill>
            <a:srgbClr val="4288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B861D1AA-DEB6-AD41-A486-F0FAC399D256}"/>
              </a:ext>
            </a:extLst>
          </p:cNvPr>
          <p:cNvSpPr>
            <a:spLocks noGrp="1"/>
          </p:cNvSpPr>
          <p:nvPr>
            <p:ph type="sldNum" sz="quarter" idx="12"/>
          </p:nvPr>
        </p:nvSpPr>
        <p:spPr/>
        <p:txBody>
          <a:bodyPr/>
          <a:lstStyle/>
          <a:p>
            <a:fld id="{A683FFDB-1DCC-4949-993B-1D8AAE28391E}" type="slidenum">
              <a:rPr lang="en-GB" smtClean="0"/>
              <a:t>29</a:t>
            </a:fld>
            <a:endParaRPr lang="en-GB"/>
          </a:p>
        </p:txBody>
      </p:sp>
      <p:sp>
        <p:nvSpPr>
          <p:cNvPr id="11" name="Title 1">
            <a:extLst>
              <a:ext uri="{FF2B5EF4-FFF2-40B4-BE49-F238E27FC236}">
                <a16:creationId xmlns:a16="http://schemas.microsoft.com/office/drawing/2014/main" id="{FAE0894F-7E88-0D46-A873-210720B3DC1B}"/>
              </a:ext>
            </a:extLst>
          </p:cNvPr>
          <p:cNvSpPr txBox="1">
            <a:spLocks/>
          </p:cNvSpPr>
          <p:nvPr/>
        </p:nvSpPr>
        <p:spPr>
          <a:xfrm>
            <a:off x="7044126" y="0"/>
            <a:ext cx="31329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sz="4000" dirty="0"/>
          </a:p>
        </p:txBody>
      </p:sp>
      <p:sp>
        <p:nvSpPr>
          <p:cNvPr id="12" name="Title 1">
            <a:extLst>
              <a:ext uri="{FF2B5EF4-FFF2-40B4-BE49-F238E27FC236}">
                <a16:creationId xmlns:a16="http://schemas.microsoft.com/office/drawing/2014/main" id="{E31674E0-5F55-5443-A872-AC3753DF928F}"/>
              </a:ext>
            </a:extLst>
          </p:cNvPr>
          <p:cNvSpPr txBox="1">
            <a:spLocks/>
          </p:cNvSpPr>
          <p:nvPr/>
        </p:nvSpPr>
        <p:spPr>
          <a:xfrm>
            <a:off x="527584" y="-58120"/>
            <a:ext cx="6689566" cy="90831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N2. Behaviors over time</a:t>
            </a:r>
            <a:endParaRPr lang="en-GB" sz="3200" dirty="0"/>
          </a:p>
        </p:txBody>
      </p:sp>
      <p:pic>
        <p:nvPicPr>
          <p:cNvPr id="20" name="Picture 19" descr="A picture containing stationary&#10;&#10;Description automatically generated">
            <a:extLst>
              <a:ext uri="{FF2B5EF4-FFF2-40B4-BE49-F238E27FC236}">
                <a16:creationId xmlns:a16="http://schemas.microsoft.com/office/drawing/2014/main" id="{DC961A3E-4DCC-9348-9192-F1763A085C6C}"/>
              </a:ext>
            </a:extLst>
          </p:cNvPr>
          <p:cNvPicPr>
            <a:picLocks noChangeAspect="1"/>
          </p:cNvPicPr>
          <p:nvPr/>
        </p:nvPicPr>
        <p:blipFill rotWithShape="1">
          <a:blip r:embed="rId3">
            <a:extLst>
              <a:ext uri="{28A0092B-C50C-407E-A947-70E740481C1C}">
                <a14:useLocalDpi xmlns:a14="http://schemas.microsoft.com/office/drawing/2010/main" val="0"/>
              </a:ext>
            </a:extLst>
          </a:blip>
          <a:srcRect l="5543" r="5002"/>
          <a:stretch/>
        </p:blipFill>
        <p:spPr>
          <a:xfrm>
            <a:off x="8252855" y="695811"/>
            <a:ext cx="3939145" cy="3150000"/>
          </a:xfrm>
          <a:prstGeom prst="rect">
            <a:avLst/>
          </a:prstGeom>
        </p:spPr>
      </p:pic>
      <p:pic>
        <p:nvPicPr>
          <p:cNvPr id="22" name="Picture 21" descr="A picture containing text&#10;&#10;Description automatically generated">
            <a:extLst>
              <a:ext uri="{FF2B5EF4-FFF2-40B4-BE49-F238E27FC236}">
                <a16:creationId xmlns:a16="http://schemas.microsoft.com/office/drawing/2014/main" id="{2A0A0B7D-5332-C340-9D54-3E4ECD7DE52A}"/>
              </a:ext>
            </a:extLst>
          </p:cNvPr>
          <p:cNvPicPr>
            <a:picLocks noChangeAspect="1"/>
          </p:cNvPicPr>
          <p:nvPr/>
        </p:nvPicPr>
        <p:blipFill rotWithShape="1">
          <a:blip r:embed="rId4">
            <a:extLst>
              <a:ext uri="{28A0092B-C50C-407E-A947-70E740481C1C}">
                <a14:useLocalDpi xmlns:a14="http://schemas.microsoft.com/office/drawing/2010/main" val="0"/>
              </a:ext>
            </a:extLst>
          </a:blip>
          <a:srcRect l="4789" r="3141"/>
          <a:stretch/>
        </p:blipFill>
        <p:spPr>
          <a:xfrm>
            <a:off x="527584" y="3571475"/>
            <a:ext cx="4003818" cy="3150000"/>
          </a:xfrm>
          <a:prstGeom prst="rect">
            <a:avLst/>
          </a:prstGeom>
        </p:spPr>
      </p:pic>
      <p:pic>
        <p:nvPicPr>
          <p:cNvPr id="24" name="Picture 23" descr="A picture containing text, stationary, broom&#10;&#10;Description automatically generated">
            <a:extLst>
              <a:ext uri="{FF2B5EF4-FFF2-40B4-BE49-F238E27FC236}">
                <a16:creationId xmlns:a16="http://schemas.microsoft.com/office/drawing/2014/main" id="{020F1685-9E19-6642-9627-55DF4F710C4B}"/>
              </a:ext>
            </a:extLst>
          </p:cNvPr>
          <p:cNvPicPr>
            <a:picLocks noChangeAspect="1"/>
          </p:cNvPicPr>
          <p:nvPr/>
        </p:nvPicPr>
        <p:blipFill rotWithShape="1">
          <a:blip r:embed="rId5">
            <a:extLst>
              <a:ext uri="{28A0092B-C50C-407E-A947-70E740481C1C}">
                <a14:useLocalDpi xmlns:a14="http://schemas.microsoft.com/office/drawing/2010/main" val="0"/>
              </a:ext>
            </a:extLst>
          </a:blip>
          <a:srcRect l="5446" r="3414"/>
          <a:stretch/>
        </p:blipFill>
        <p:spPr>
          <a:xfrm>
            <a:off x="4393846" y="662781"/>
            <a:ext cx="3906239" cy="3150000"/>
          </a:xfrm>
          <a:prstGeom prst="rect">
            <a:avLst/>
          </a:prstGeom>
        </p:spPr>
      </p:pic>
      <p:pic>
        <p:nvPicPr>
          <p:cNvPr id="26" name="Picture 25">
            <a:extLst>
              <a:ext uri="{FF2B5EF4-FFF2-40B4-BE49-F238E27FC236}">
                <a16:creationId xmlns:a16="http://schemas.microsoft.com/office/drawing/2014/main" id="{01B7A7D3-C339-9449-ABDB-000ABCED5299}"/>
              </a:ext>
            </a:extLst>
          </p:cNvPr>
          <p:cNvPicPr>
            <a:picLocks noChangeAspect="1"/>
          </p:cNvPicPr>
          <p:nvPr/>
        </p:nvPicPr>
        <p:blipFill rotWithShape="1">
          <a:blip r:embed="rId6">
            <a:extLst>
              <a:ext uri="{28A0092B-C50C-407E-A947-70E740481C1C}">
                <a14:useLocalDpi xmlns:a14="http://schemas.microsoft.com/office/drawing/2010/main" val="0"/>
              </a:ext>
            </a:extLst>
          </a:blip>
          <a:srcRect l="5543" r="5002"/>
          <a:stretch/>
        </p:blipFill>
        <p:spPr>
          <a:xfrm>
            <a:off x="516020" y="635837"/>
            <a:ext cx="3866262" cy="3150000"/>
          </a:xfrm>
          <a:prstGeom prst="rect">
            <a:avLst/>
          </a:prstGeom>
        </p:spPr>
      </p:pic>
      <p:pic>
        <p:nvPicPr>
          <p:cNvPr id="29" name="Picture 28">
            <a:extLst>
              <a:ext uri="{FF2B5EF4-FFF2-40B4-BE49-F238E27FC236}">
                <a16:creationId xmlns:a16="http://schemas.microsoft.com/office/drawing/2014/main" id="{99BB3886-117F-CC4C-8D56-238DC4E6E12D}"/>
              </a:ext>
            </a:extLst>
          </p:cNvPr>
          <p:cNvPicPr>
            <a:picLocks noChangeAspect="1"/>
          </p:cNvPicPr>
          <p:nvPr/>
        </p:nvPicPr>
        <p:blipFill rotWithShape="1">
          <a:blip r:embed="rId7">
            <a:extLst>
              <a:ext uri="{28A0092B-C50C-407E-A947-70E740481C1C}">
                <a14:useLocalDpi xmlns:a14="http://schemas.microsoft.com/office/drawing/2010/main" val="0"/>
              </a:ext>
            </a:extLst>
          </a:blip>
          <a:srcRect l="5796" r="6348"/>
          <a:stretch/>
        </p:blipFill>
        <p:spPr>
          <a:xfrm>
            <a:off x="4554625" y="3571475"/>
            <a:ext cx="3721405" cy="3150000"/>
          </a:xfrm>
          <a:prstGeom prst="rect">
            <a:avLst/>
          </a:prstGeom>
        </p:spPr>
      </p:pic>
      <p:pic>
        <p:nvPicPr>
          <p:cNvPr id="31" name="Picture 30" descr="A picture containing text, stationary&#10;&#10;Description automatically generated">
            <a:extLst>
              <a:ext uri="{FF2B5EF4-FFF2-40B4-BE49-F238E27FC236}">
                <a16:creationId xmlns:a16="http://schemas.microsoft.com/office/drawing/2014/main" id="{93206790-B4FE-F549-8815-7DC24F8740EC}"/>
              </a:ext>
            </a:extLst>
          </p:cNvPr>
          <p:cNvPicPr>
            <a:picLocks noChangeAspect="1"/>
          </p:cNvPicPr>
          <p:nvPr/>
        </p:nvPicPr>
        <p:blipFill rotWithShape="1">
          <a:blip r:embed="rId7">
            <a:extLst>
              <a:ext uri="{28A0092B-C50C-407E-A947-70E740481C1C}">
                <a14:useLocalDpi xmlns:a14="http://schemas.microsoft.com/office/drawing/2010/main" val="0"/>
              </a:ext>
            </a:extLst>
          </a:blip>
          <a:srcRect l="6299" r="4594"/>
          <a:stretch/>
        </p:blipFill>
        <p:spPr>
          <a:xfrm>
            <a:off x="8323308" y="3595349"/>
            <a:ext cx="3868692" cy="3153600"/>
          </a:xfrm>
          <a:prstGeom prst="rect">
            <a:avLst/>
          </a:prstGeom>
        </p:spPr>
      </p:pic>
      <p:sp>
        <p:nvSpPr>
          <p:cNvPr id="32" name="Rounded Rectangle 31">
            <a:extLst>
              <a:ext uri="{FF2B5EF4-FFF2-40B4-BE49-F238E27FC236}">
                <a16:creationId xmlns:a16="http://schemas.microsoft.com/office/drawing/2014/main" id="{BDBC04E8-8E4F-F945-A482-11F077B479D4}"/>
              </a:ext>
            </a:extLst>
          </p:cNvPr>
          <p:cNvSpPr/>
          <p:nvPr/>
        </p:nvSpPr>
        <p:spPr>
          <a:xfrm>
            <a:off x="1934567" y="695811"/>
            <a:ext cx="1029167" cy="2997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2010</a:t>
            </a:r>
          </a:p>
        </p:txBody>
      </p:sp>
      <p:sp>
        <p:nvSpPr>
          <p:cNvPr id="33" name="Rounded Rectangle 32">
            <a:extLst>
              <a:ext uri="{FF2B5EF4-FFF2-40B4-BE49-F238E27FC236}">
                <a16:creationId xmlns:a16="http://schemas.microsoft.com/office/drawing/2014/main" id="{5470AA89-C91B-0348-88E6-11D005715B36}"/>
              </a:ext>
            </a:extLst>
          </p:cNvPr>
          <p:cNvSpPr/>
          <p:nvPr/>
        </p:nvSpPr>
        <p:spPr>
          <a:xfrm>
            <a:off x="5832381" y="638223"/>
            <a:ext cx="1029167" cy="2997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2012</a:t>
            </a:r>
          </a:p>
        </p:txBody>
      </p:sp>
      <p:sp>
        <p:nvSpPr>
          <p:cNvPr id="34" name="Rounded Rectangle 33">
            <a:extLst>
              <a:ext uri="{FF2B5EF4-FFF2-40B4-BE49-F238E27FC236}">
                <a16:creationId xmlns:a16="http://schemas.microsoft.com/office/drawing/2014/main" id="{D9660B10-298B-FD42-8E78-CA0E03E15CA8}"/>
              </a:ext>
            </a:extLst>
          </p:cNvPr>
          <p:cNvSpPr/>
          <p:nvPr/>
        </p:nvSpPr>
        <p:spPr>
          <a:xfrm>
            <a:off x="9796559" y="635837"/>
            <a:ext cx="1029167" cy="2997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2014</a:t>
            </a:r>
          </a:p>
        </p:txBody>
      </p:sp>
      <p:sp>
        <p:nvSpPr>
          <p:cNvPr id="35" name="Rounded Rectangle 34">
            <a:extLst>
              <a:ext uri="{FF2B5EF4-FFF2-40B4-BE49-F238E27FC236}">
                <a16:creationId xmlns:a16="http://schemas.microsoft.com/office/drawing/2014/main" id="{2498EC69-3F58-C943-A4A4-FD295C60995D}"/>
              </a:ext>
            </a:extLst>
          </p:cNvPr>
          <p:cNvSpPr/>
          <p:nvPr/>
        </p:nvSpPr>
        <p:spPr>
          <a:xfrm>
            <a:off x="1934566" y="3566973"/>
            <a:ext cx="1029167" cy="2997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2016</a:t>
            </a:r>
          </a:p>
        </p:txBody>
      </p:sp>
      <p:sp>
        <p:nvSpPr>
          <p:cNvPr id="36" name="Rounded Rectangle 35">
            <a:extLst>
              <a:ext uri="{FF2B5EF4-FFF2-40B4-BE49-F238E27FC236}">
                <a16:creationId xmlns:a16="http://schemas.microsoft.com/office/drawing/2014/main" id="{C8DEF8EA-9E8B-E84E-B81B-ABAF53E46258}"/>
              </a:ext>
            </a:extLst>
          </p:cNvPr>
          <p:cNvSpPr/>
          <p:nvPr/>
        </p:nvSpPr>
        <p:spPr>
          <a:xfrm>
            <a:off x="5912772" y="3575482"/>
            <a:ext cx="1029167" cy="2997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2018</a:t>
            </a:r>
          </a:p>
        </p:txBody>
      </p:sp>
      <p:sp>
        <p:nvSpPr>
          <p:cNvPr id="37" name="Rounded Rectangle 36">
            <a:extLst>
              <a:ext uri="{FF2B5EF4-FFF2-40B4-BE49-F238E27FC236}">
                <a16:creationId xmlns:a16="http://schemas.microsoft.com/office/drawing/2014/main" id="{5D04C670-61EA-A143-943D-D052E5F93625}"/>
              </a:ext>
            </a:extLst>
          </p:cNvPr>
          <p:cNvSpPr/>
          <p:nvPr/>
        </p:nvSpPr>
        <p:spPr>
          <a:xfrm>
            <a:off x="9796558" y="3614486"/>
            <a:ext cx="1029167" cy="2997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2020</a:t>
            </a:r>
          </a:p>
        </p:txBody>
      </p:sp>
    </p:spTree>
    <p:extLst>
      <p:ext uri="{BB962C8B-B14F-4D97-AF65-F5344CB8AC3E}">
        <p14:creationId xmlns:p14="http://schemas.microsoft.com/office/powerpoint/2010/main" val="2063892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077CB-1257-4DD1-8D07-3824A5313362}"/>
              </a:ext>
            </a:extLst>
          </p:cNvPr>
          <p:cNvSpPr>
            <a:spLocks noGrp="1"/>
          </p:cNvSpPr>
          <p:nvPr>
            <p:ph type="title"/>
          </p:nvPr>
        </p:nvSpPr>
        <p:spPr/>
        <p:txBody>
          <a:bodyPr/>
          <a:lstStyle/>
          <a:p>
            <a:r>
              <a:rPr lang="en-GB" dirty="0"/>
              <a:t>Who am I? What is my Background?</a:t>
            </a:r>
          </a:p>
        </p:txBody>
      </p:sp>
      <p:sp>
        <p:nvSpPr>
          <p:cNvPr id="3" name="Content Placeholder 2">
            <a:extLst>
              <a:ext uri="{FF2B5EF4-FFF2-40B4-BE49-F238E27FC236}">
                <a16:creationId xmlns:a16="http://schemas.microsoft.com/office/drawing/2014/main" id="{FF58C6BC-99F7-4FAE-86A0-189F47F73070}"/>
              </a:ext>
            </a:extLst>
          </p:cNvPr>
          <p:cNvSpPr>
            <a:spLocks noGrp="1"/>
          </p:cNvSpPr>
          <p:nvPr>
            <p:ph idx="1"/>
          </p:nvPr>
        </p:nvSpPr>
        <p:spPr/>
        <p:txBody>
          <a:bodyPr/>
          <a:lstStyle/>
          <a:p>
            <a:pPr marL="0" indent="0">
              <a:buNone/>
            </a:pPr>
            <a:r>
              <a:rPr lang="en-GB" dirty="0"/>
              <a:t>Gavin Reddick</a:t>
            </a:r>
          </a:p>
          <a:p>
            <a:pPr marL="0" indent="0">
              <a:buNone/>
            </a:pPr>
            <a:r>
              <a:rPr lang="en-GB" dirty="0"/>
              <a:t>Quantitative Behaviouralist</a:t>
            </a:r>
          </a:p>
          <a:p>
            <a:pPr marL="0" indent="0">
              <a:buNone/>
            </a:pPr>
            <a:r>
              <a:rPr lang="en-GB" dirty="0"/>
              <a:t>Senior Information Analyst at UK Medical Research Council – Evaluation</a:t>
            </a:r>
          </a:p>
          <a:p>
            <a:pPr marL="0" indent="0">
              <a:buNone/>
            </a:pPr>
            <a:r>
              <a:rPr lang="en-GB" dirty="0"/>
              <a:t>Chief Analyst at Researchfish </a:t>
            </a:r>
          </a:p>
        </p:txBody>
      </p:sp>
      <p:pic>
        <p:nvPicPr>
          <p:cNvPr id="5" name="Picture 4">
            <a:extLst>
              <a:ext uri="{FF2B5EF4-FFF2-40B4-BE49-F238E27FC236}">
                <a16:creationId xmlns:a16="http://schemas.microsoft.com/office/drawing/2014/main" id="{513AC719-FE1F-4F77-AE55-4300D33451B0}"/>
              </a:ext>
            </a:extLst>
          </p:cNvPr>
          <p:cNvPicPr>
            <a:picLocks noChangeAspect="1"/>
          </p:cNvPicPr>
          <p:nvPr/>
        </p:nvPicPr>
        <p:blipFill rotWithShape="1">
          <a:blip r:embed="rId2"/>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12107531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Questions?</a:t>
            </a:r>
          </a:p>
        </p:txBody>
      </p:sp>
      <p:sp>
        <p:nvSpPr>
          <p:cNvPr id="3" name="Content Placeholder 2"/>
          <p:cNvSpPr>
            <a:spLocks noGrp="1"/>
          </p:cNvSpPr>
          <p:nvPr>
            <p:ph idx="1"/>
          </p:nvPr>
        </p:nvSpPr>
        <p:spPr/>
        <p:txBody>
          <a:bodyPr>
            <a:normAutofit/>
          </a:bodyPr>
          <a:lstStyle/>
          <a:p>
            <a:pPr marL="0" indent="0">
              <a:buNone/>
            </a:pPr>
            <a:endParaRPr lang="en-GB" dirty="0"/>
          </a:p>
          <a:p>
            <a:pPr marL="0" indent="0">
              <a:buNone/>
            </a:pPr>
            <a:endParaRPr lang="en-GB" dirty="0"/>
          </a:p>
        </p:txBody>
      </p:sp>
      <p:pic>
        <p:nvPicPr>
          <p:cNvPr id="4" name="Picture 3">
            <a:extLst>
              <a:ext uri="{FF2B5EF4-FFF2-40B4-BE49-F238E27FC236}">
                <a16:creationId xmlns:a16="http://schemas.microsoft.com/office/drawing/2014/main" id="{8F1B2C00-DF18-436B-BE0E-F45416608712}"/>
              </a:ext>
            </a:extLst>
          </p:cNvPr>
          <p:cNvPicPr>
            <a:picLocks noChangeAspect="1"/>
          </p:cNvPicPr>
          <p:nvPr/>
        </p:nvPicPr>
        <p:blipFill rotWithShape="1">
          <a:blip r:embed="rId3"/>
          <a:srcRect t="1" r="65084" b="3164"/>
          <a:stretch/>
        </p:blipFill>
        <p:spPr>
          <a:xfrm>
            <a:off x="10472511" y="0"/>
            <a:ext cx="1719489" cy="1693069"/>
          </a:xfrm>
          <a:prstGeom prst="rect">
            <a:avLst/>
          </a:prstGeom>
        </p:spPr>
      </p:pic>
      <p:sp>
        <p:nvSpPr>
          <p:cNvPr id="5" name="Content Placeholder 2">
            <a:extLst>
              <a:ext uri="{FF2B5EF4-FFF2-40B4-BE49-F238E27FC236}">
                <a16:creationId xmlns:a16="http://schemas.microsoft.com/office/drawing/2014/main" id="{C9F69902-5CBD-4192-930F-EAAF4E691CF8}"/>
              </a:ext>
            </a:extLst>
          </p:cNvPr>
          <p:cNvSpPr txBox="1">
            <a:spLocks/>
          </p:cNvSpPr>
          <p:nvPr/>
        </p:nvSpPr>
        <p:spPr>
          <a:xfrm>
            <a:off x="990600" y="19780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Contact: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hlinkClick r:id="rId4"/>
              </a:rPr>
              <a:t>Gavin.Reddick@interfolio.com</a:t>
            </a:r>
            <a:r>
              <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4071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is Researchfish?</a:t>
            </a:r>
          </a:p>
        </p:txBody>
      </p:sp>
      <p:sp>
        <p:nvSpPr>
          <p:cNvPr id="3" name="Content Placeholder 2"/>
          <p:cNvSpPr>
            <a:spLocks noGrp="1"/>
          </p:cNvSpPr>
          <p:nvPr>
            <p:ph idx="1"/>
          </p:nvPr>
        </p:nvSpPr>
        <p:spPr/>
        <p:txBody>
          <a:bodyPr>
            <a:normAutofit/>
          </a:bodyPr>
          <a:lstStyle/>
          <a:p>
            <a:pPr marL="0" indent="0">
              <a:buNone/>
            </a:pPr>
            <a:r>
              <a:rPr lang="en-GB" dirty="0"/>
              <a:t>Researchfish is an online platform designed to make it easier for researchers to report to report the outputs, outcomes and impacts of their research.</a:t>
            </a:r>
          </a:p>
          <a:p>
            <a:pPr marL="0" indent="0">
              <a:buNone/>
            </a:pPr>
            <a:endParaRPr lang="en-GB" dirty="0"/>
          </a:p>
        </p:txBody>
      </p:sp>
      <p:pic>
        <p:nvPicPr>
          <p:cNvPr id="4" name="Picture 3">
            <a:extLst>
              <a:ext uri="{FF2B5EF4-FFF2-40B4-BE49-F238E27FC236}">
                <a16:creationId xmlns:a16="http://schemas.microsoft.com/office/drawing/2014/main" id="{3632C012-267C-4630-9011-4A26CDA82ECD}"/>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36011719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1718"/>
            <a:ext cx="9069486" cy="1350464"/>
          </a:xfrm>
        </p:spPr>
        <p:txBody>
          <a:bodyPr>
            <a:normAutofit/>
          </a:bodyPr>
          <a:lstStyle/>
          <a:p>
            <a:r>
              <a:rPr lang="en-GB" dirty="0"/>
              <a:t>Why ask for information?</a:t>
            </a:r>
          </a:p>
        </p:txBody>
      </p:sp>
      <p:sp>
        <p:nvSpPr>
          <p:cNvPr id="3" name="Content Placeholder 2"/>
          <p:cNvSpPr>
            <a:spLocks noGrp="1"/>
          </p:cNvSpPr>
          <p:nvPr>
            <p:ph idx="1"/>
          </p:nvPr>
        </p:nvSpPr>
        <p:spPr/>
        <p:txBody>
          <a:bodyPr>
            <a:normAutofit lnSpcReduction="10000"/>
          </a:bodyPr>
          <a:lstStyle/>
          <a:p>
            <a:r>
              <a:rPr lang="en-GB" b="1" dirty="0"/>
              <a:t>Advocacy</a:t>
            </a:r>
            <a:r>
              <a:rPr lang="en-GB" dirty="0"/>
              <a:t> for research funding</a:t>
            </a:r>
          </a:p>
          <a:p>
            <a:r>
              <a:rPr lang="en-GB" b="1" dirty="0"/>
              <a:t>Accountability</a:t>
            </a:r>
            <a:r>
              <a:rPr lang="en-GB" dirty="0"/>
              <a:t> to the funders of research</a:t>
            </a:r>
          </a:p>
          <a:p>
            <a:r>
              <a:rPr lang="en-GB" b="1" dirty="0"/>
              <a:t>Analysis</a:t>
            </a:r>
            <a:r>
              <a:rPr lang="en-GB" dirty="0"/>
              <a:t> to understand what works in research and leads to impact</a:t>
            </a:r>
          </a:p>
          <a:p>
            <a:r>
              <a:rPr lang="en-GB" b="1" dirty="0"/>
              <a:t>Allocation</a:t>
            </a:r>
            <a:r>
              <a:rPr lang="en-GB" dirty="0"/>
              <a:t> of future research funding</a:t>
            </a:r>
          </a:p>
          <a:p>
            <a:pPr marL="0" indent="0">
              <a:buNone/>
            </a:pPr>
            <a:endParaRPr lang="en-GB" dirty="0"/>
          </a:p>
          <a:p>
            <a:pPr marL="0" indent="0">
              <a:buNone/>
            </a:pPr>
            <a:r>
              <a:rPr lang="en-GB" sz="2200" i="1" dirty="0"/>
              <a:t>‘If I was a philanthropist giving millions of pounds, I would want to see what is happening with it – and even I get frustrated [about reporting], as a researcher, when you see millions of pounds going to researchers and you wonder what is coming out of it, and you see nothing coming out of it ... And this is always the case. In a lot of things money is given, and no one follows up … Gone are the days when you can do what you like. Now you are publicly funded … we want to account for what you are doing ... is it leading to some benefit to the public?...’ </a:t>
            </a:r>
            <a:r>
              <a:rPr lang="en-GB" sz="2200" i="1" dirty="0">
                <a:hlinkClick r:id="rId2" invalidUrl="https://www.kcl.ac.uk/sspp/policy-institute/publications/Researchfish A forward look.pdf"/>
              </a:rPr>
              <a:t>PI Quote - Researchfish: A Forward Look, p 20</a:t>
            </a:r>
            <a:endParaRPr lang="en-GB" sz="2200" dirty="0"/>
          </a:p>
          <a:p>
            <a:endParaRPr lang="en-GB" dirty="0"/>
          </a:p>
          <a:p>
            <a:endParaRPr lang="en-GB" dirty="0"/>
          </a:p>
        </p:txBody>
      </p:sp>
      <p:pic>
        <p:nvPicPr>
          <p:cNvPr id="4" name="Picture 3">
            <a:extLst>
              <a:ext uri="{FF2B5EF4-FFF2-40B4-BE49-F238E27FC236}">
                <a16:creationId xmlns:a16="http://schemas.microsoft.com/office/drawing/2014/main" id="{58A66DA7-934C-471E-826B-C742DB0446C7}"/>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3534573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41442" name="Rectangle 2"/>
          <p:cNvSpPr>
            <a:spLocks noGrp="1" noChangeArrowheads="1"/>
          </p:cNvSpPr>
          <p:nvPr>
            <p:ph type="body" idx="1"/>
          </p:nvPr>
        </p:nvSpPr>
        <p:spPr>
          <a:xfrm>
            <a:off x="1981200" y="1524000"/>
            <a:ext cx="8001000" cy="4572000"/>
          </a:xfrm>
        </p:spPr>
        <p:txBody>
          <a:bodyPr/>
          <a:lstStyle/>
          <a:p>
            <a:endParaRPr lang="en-GB"/>
          </a:p>
          <a:p>
            <a:endParaRPr lang="en-GB"/>
          </a:p>
          <a:p>
            <a:endParaRPr lang="en-GB"/>
          </a:p>
        </p:txBody>
      </p:sp>
      <p:sp>
        <p:nvSpPr>
          <p:cNvPr id="1341444" name="Rectangle 2"/>
          <p:cNvSpPr>
            <a:spLocks noChangeArrowheads="1"/>
          </p:cNvSpPr>
          <p:nvPr/>
        </p:nvSpPr>
        <p:spPr bwMode="auto">
          <a:xfrm>
            <a:off x="2025650" y="2105026"/>
            <a:ext cx="5537200" cy="8096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nchor="ctr"/>
          <a:lstStyle/>
          <a:p>
            <a:pPr fontAlgn="base">
              <a:spcBef>
                <a:spcPct val="0"/>
              </a:spcBef>
              <a:spcAft>
                <a:spcPct val="0"/>
              </a:spcAft>
            </a:pPr>
            <a:endParaRPr lang="en-GB" sz="2800" b="1">
              <a:solidFill>
                <a:srgbClr val="000000"/>
              </a:solidFill>
              <a:cs typeface="Arial" charset="0"/>
            </a:endParaRPr>
          </a:p>
        </p:txBody>
      </p:sp>
      <p:sp>
        <p:nvSpPr>
          <p:cNvPr id="1341446" name="Text Box 6"/>
          <p:cNvSpPr txBox="1">
            <a:spLocks noChangeArrowheads="1"/>
          </p:cNvSpPr>
          <p:nvPr/>
        </p:nvSpPr>
        <p:spPr bwMode="auto">
          <a:xfrm>
            <a:off x="755010" y="1574801"/>
            <a:ext cx="10368792" cy="463203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lgn="ctr">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a:spAutoFit/>
          </a:bodyPr>
          <a:lstStyle>
            <a:lvl1pPr marL="274638" indent="-274638" eaLnBrk="0" hangingPunct="0">
              <a:spcBef>
                <a:spcPct val="0"/>
              </a:spcBef>
              <a:defRPr sz="2400">
                <a:solidFill>
                  <a:schemeClr val="tx1"/>
                </a:solidFill>
                <a:latin typeface="Times" pitchFamily="18" charset="0"/>
              </a:defRPr>
            </a:lvl1pPr>
            <a:lvl2pPr marL="898525" indent="-365125" eaLnBrk="0" hangingPunct="0">
              <a:spcBef>
                <a:spcPct val="0"/>
              </a:spcBef>
              <a:defRPr sz="2400">
                <a:solidFill>
                  <a:schemeClr val="tx1"/>
                </a:solidFill>
                <a:latin typeface="Times" pitchFamily="18" charset="0"/>
              </a:defRPr>
            </a:lvl2pPr>
            <a:lvl3pPr marL="7616825" eaLnBrk="0" hangingPunct="0">
              <a:spcBef>
                <a:spcPct val="0"/>
              </a:spcBef>
              <a:defRPr sz="2400">
                <a:solidFill>
                  <a:schemeClr val="tx1"/>
                </a:solidFill>
                <a:latin typeface="Times" pitchFamily="18" charset="0"/>
              </a:defRPr>
            </a:lvl3pPr>
            <a:lvl4pPr marL="7796213" eaLnBrk="0" hangingPunct="0">
              <a:spcBef>
                <a:spcPct val="0"/>
              </a:spcBef>
              <a:defRPr sz="2400">
                <a:solidFill>
                  <a:schemeClr val="tx1"/>
                </a:solidFill>
                <a:latin typeface="Times" pitchFamily="18" charset="0"/>
              </a:defRPr>
            </a:lvl4pPr>
            <a:lvl5pPr marL="7975600" eaLnBrk="0" hangingPunct="0">
              <a:spcBef>
                <a:spcPct val="0"/>
              </a:spcBef>
              <a:defRPr sz="2400">
                <a:solidFill>
                  <a:schemeClr val="tx1"/>
                </a:solidFill>
                <a:latin typeface="Times" pitchFamily="18" charset="0"/>
              </a:defRPr>
            </a:lvl5pPr>
            <a:lvl6pPr marL="8432800" eaLnBrk="0" fontAlgn="base" hangingPunct="0">
              <a:spcBef>
                <a:spcPct val="0"/>
              </a:spcBef>
              <a:spcAft>
                <a:spcPct val="0"/>
              </a:spcAft>
              <a:defRPr sz="2400">
                <a:solidFill>
                  <a:schemeClr val="tx1"/>
                </a:solidFill>
                <a:latin typeface="Times" pitchFamily="18" charset="0"/>
              </a:defRPr>
            </a:lvl6pPr>
            <a:lvl7pPr marL="8890000" eaLnBrk="0" fontAlgn="base" hangingPunct="0">
              <a:spcBef>
                <a:spcPct val="0"/>
              </a:spcBef>
              <a:spcAft>
                <a:spcPct val="0"/>
              </a:spcAft>
              <a:defRPr sz="2400">
                <a:solidFill>
                  <a:schemeClr val="tx1"/>
                </a:solidFill>
                <a:latin typeface="Times" pitchFamily="18" charset="0"/>
              </a:defRPr>
            </a:lvl7pPr>
            <a:lvl8pPr marL="9347200" eaLnBrk="0" fontAlgn="base" hangingPunct="0">
              <a:spcBef>
                <a:spcPct val="0"/>
              </a:spcBef>
              <a:spcAft>
                <a:spcPct val="0"/>
              </a:spcAft>
              <a:defRPr sz="2400">
                <a:solidFill>
                  <a:schemeClr val="tx1"/>
                </a:solidFill>
                <a:latin typeface="Times" pitchFamily="18" charset="0"/>
              </a:defRPr>
            </a:lvl8pPr>
            <a:lvl9pPr marL="9804400" eaLnBrk="0" fontAlgn="base" hangingPunct="0">
              <a:spcBef>
                <a:spcPct val="0"/>
              </a:spcBef>
              <a:spcAft>
                <a:spcPct val="0"/>
              </a:spcAft>
              <a:defRPr sz="2400">
                <a:solidFill>
                  <a:schemeClr val="tx1"/>
                </a:solidFill>
                <a:latin typeface="Times" pitchFamily="18" charset="0"/>
              </a:defRPr>
            </a:lvl9pPr>
          </a:lstStyle>
          <a:p>
            <a:pPr eaLnBrk="1" fontAlgn="base" hangingPunct="1">
              <a:spcBef>
                <a:spcPct val="50000"/>
              </a:spcBef>
              <a:spcAft>
                <a:spcPct val="0"/>
              </a:spcAft>
              <a:buClr>
                <a:srgbClr val="920049"/>
              </a:buClr>
              <a:buFontTx/>
              <a:buChar char="•"/>
            </a:pPr>
            <a:r>
              <a:rPr lang="en-GB" sz="2600" dirty="0">
                <a:latin typeface="+mn-lt"/>
              </a:rPr>
              <a:t>Traditionally Impact Evaluation normally gathered information on the outcomes generated via Final Reports </a:t>
            </a:r>
          </a:p>
          <a:p>
            <a:pPr eaLnBrk="1" fontAlgn="base" hangingPunct="1">
              <a:spcBef>
                <a:spcPct val="50000"/>
              </a:spcBef>
              <a:spcAft>
                <a:spcPct val="0"/>
              </a:spcAft>
              <a:buClr>
                <a:srgbClr val="920049"/>
              </a:buClr>
              <a:buFontTx/>
              <a:buChar char="•"/>
            </a:pPr>
            <a:r>
              <a:rPr lang="en-GB" sz="2600" dirty="0">
                <a:latin typeface="+mn-lt"/>
              </a:rPr>
              <a:t>Large documents containing write up of project</a:t>
            </a:r>
          </a:p>
          <a:p>
            <a:pPr eaLnBrk="1" fontAlgn="base" hangingPunct="1">
              <a:spcBef>
                <a:spcPct val="50000"/>
              </a:spcBef>
              <a:spcAft>
                <a:spcPct val="0"/>
              </a:spcAft>
              <a:buClr>
                <a:srgbClr val="920049"/>
              </a:buClr>
              <a:buFontTx/>
              <a:buChar char="•"/>
            </a:pPr>
            <a:r>
              <a:rPr lang="en-GB" sz="2600" dirty="0">
                <a:latin typeface="+mn-lt"/>
              </a:rPr>
              <a:t>Reports completed immediately post funding but some outputs/impacts take time to become realised</a:t>
            </a:r>
          </a:p>
          <a:p>
            <a:pPr eaLnBrk="1" fontAlgn="base" hangingPunct="1">
              <a:spcBef>
                <a:spcPct val="50000"/>
              </a:spcBef>
              <a:spcAft>
                <a:spcPct val="0"/>
              </a:spcAft>
              <a:buClr>
                <a:srgbClr val="920049"/>
              </a:buClr>
              <a:buFontTx/>
              <a:buChar char="•"/>
            </a:pPr>
            <a:r>
              <a:rPr lang="en-GB" sz="2600" dirty="0">
                <a:latin typeface="+mn-lt"/>
              </a:rPr>
              <a:t>Detailed reports in free text produced by PI but systematic analysis problematic – can use text mining techniques but even then “key” information is often missing</a:t>
            </a:r>
          </a:p>
          <a:p>
            <a:pPr eaLnBrk="1" fontAlgn="base" hangingPunct="1">
              <a:spcBef>
                <a:spcPct val="50000"/>
              </a:spcBef>
              <a:spcAft>
                <a:spcPct val="0"/>
              </a:spcAft>
              <a:buClr>
                <a:srgbClr val="920049"/>
              </a:buClr>
              <a:buFontTx/>
              <a:buChar char="•"/>
            </a:pPr>
            <a:endParaRPr lang="en-GB" sz="1600" dirty="0">
              <a:solidFill>
                <a:srgbClr val="000000"/>
              </a:solidFill>
              <a:latin typeface="Verdana" pitchFamily="34" charset="0"/>
              <a:cs typeface="Arial" charset="0"/>
            </a:endParaRPr>
          </a:p>
          <a:p>
            <a:pPr eaLnBrk="1" fontAlgn="base" hangingPunct="1">
              <a:spcBef>
                <a:spcPct val="50000"/>
              </a:spcBef>
              <a:spcAft>
                <a:spcPct val="0"/>
              </a:spcAft>
              <a:buClr>
                <a:srgbClr val="920049"/>
              </a:buClr>
              <a:buFontTx/>
              <a:buChar char="•"/>
            </a:pPr>
            <a:endParaRPr lang="en-GB" sz="1600" dirty="0">
              <a:solidFill>
                <a:srgbClr val="000000"/>
              </a:solidFill>
              <a:latin typeface="Verdana" pitchFamily="34" charset="0"/>
              <a:cs typeface="Arial" charset="0"/>
            </a:endParaRPr>
          </a:p>
        </p:txBody>
      </p:sp>
      <p:sp>
        <p:nvSpPr>
          <p:cNvPr id="10" name="Title 1">
            <a:extLst>
              <a:ext uri="{FF2B5EF4-FFF2-40B4-BE49-F238E27FC236}">
                <a16:creationId xmlns:a16="http://schemas.microsoft.com/office/drawing/2014/main" id="{42C938CF-AB03-4E28-9223-919EB06BB3B1}"/>
              </a:ext>
            </a:extLst>
          </p:cNvPr>
          <p:cNvSpPr txBox="1">
            <a:spLocks/>
          </p:cNvSpPr>
          <p:nvPr/>
        </p:nvSpPr>
        <p:spPr>
          <a:xfrm>
            <a:off x="838200" y="321718"/>
            <a:ext cx="9069486" cy="135046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Traditional Evaluation/Reporting?</a:t>
            </a:r>
          </a:p>
        </p:txBody>
      </p:sp>
      <p:pic>
        <p:nvPicPr>
          <p:cNvPr id="2" name="Picture 1">
            <a:extLst>
              <a:ext uri="{FF2B5EF4-FFF2-40B4-BE49-F238E27FC236}">
                <a16:creationId xmlns:a16="http://schemas.microsoft.com/office/drawing/2014/main" id="{07F8AC51-EDE6-4431-9AE7-F2D9E847DD09}"/>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4010838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41442" name="Rectangle 2"/>
          <p:cNvSpPr>
            <a:spLocks noGrp="1" noChangeArrowheads="1"/>
          </p:cNvSpPr>
          <p:nvPr>
            <p:ph type="body" idx="1"/>
          </p:nvPr>
        </p:nvSpPr>
        <p:spPr>
          <a:xfrm>
            <a:off x="1981200" y="1524000"/>
            <a:ext cx="8001000" cy="4572000"/>
          </a:xfrm>
        </p:spPr>
        <p:txBody>
          <a:bodyPr/>
          <a:lstStyle/>
          <a:p>
            <a:endParaRPr lang="en-GB"/>
          </a:p>
          <a:p>
            <a:endParaRPr lang="en-GB"/>
          </a:p>
          <a:p>
            <a:endParaRPr lang="en-GB"/>
          </a:p>
        </p:txBody>
      </p:sp>
      <p:sp>
        <p:nvSpPr>
          <p:cNvPr id="1341444" name="Rectangle 2"/>
          <p:cNvSpPr>
            <a:spLocks noChangeArrowheads="1"/>
          </p:cNvSpPr>
          <p:nvPr/>
        </p:nvSpPr>
        <p:spPr bwMode="auto">
          <a:xfrm>
            <a:off x="2025650" y="2105026"/>
            <a:ext cx="5537200" cy="8096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nchor="ctr"/>
          <a:lstStyle/>
          <a:p>
            <a:pPr fontAlgn="base">
              <a:spcBef>
                <a:spcPct val="0"/>
              </a:spcBef>
              <a:spcAft>
                <a:spcPct val="0"/>
              </a:spcAft>
            </a:pPr>
            <a:endParaRPr lang="en-GB" sz="2800" b="1">
              <a:solidFill>
                <a:srgbClr val="000000"/>
              </a:solidFill>
              <a:cs typeface="Arial" charset="0"/>
            </a:endParaRPr>
          </a:p>
        </p:txBody>
      </p:sp>
      <p:sp>
        <p:nvSpPr>
          <p:cNvPr id="1341446" name="Text Box 6"/>
          <p:cNvSpPr txBox="1">
            <a:spLocks noChangeArrowheads="1"/>
          </p:cNvSpPr>
          <p:nvPr/>
        </p:nvSpPr>
        <p:spPr bwMode="auto">
          <a:xfrm>
            <a:off x="755010" y="1574801"/>
            <a:ext cx="10368792" cy="386259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lgn="ctr">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a:spAutoFit/>
          </a:bodyPr>
          <a:lstStyle>
            <a:lvl1pPr marL="274638" indent="-274638" eaLnBrk="0" hangingPunct="0">
              <a:spcBef>
                <a:spcPct val="0"/>
              </a:spcBef>
              <a:defRPr sz="2400">
                <a:solidFill>
                  <a:schemeClr val="tx1"/>
                </a:solidFill>
                <a:latin typeface="Times" pitchFamily="18" charset="0"/>
              </a:defRPr>
            </a:lvl1pPr>
            <a:lvl2pPr marL="898525" indent="-365125" eaLnBrk="0" hangingPunct="0">
              <a:spcBef>
                <a:spcPct val="0"/>
              </a:spcBef>
              <a:defRPr sz="2400">
                <a:solidFill>
                  <a:schemeClr val="tx1"/>
                </a:solidFill>
                <a:latin typeface="Times" pitchFamily="18" charset="0"/>
              </a:defRPr>
            </a:lvl2pPr>
            <a:lvl3pPr marL="7616825" eaLnBrk="0" hangingPunct="0">
              <a:spcBef>
                <a:spcPct val="0"/>
              </a:spcBef>
              <a:defRPr sz="2400">
                <a:solidFill>
                  <a:schemeClr val="tx1"/>
                </a:solidFill>
                <a:latin typeface="Times" pitchFamily="18" charset="0"/>
              </a:defRPr>
            </a:lvl3pPr>
            <a:lvl4pPr marL="7796213" eaLnBrk="0" hangingPunct="0">
              <a:spcBef>
                <a:spcPct val="0"/>
              </a:spcBef>
              <a:defRPr sz="2400">
                <a:solidFill>
                  <a:schemeClr val="tx1"/>
                </a:solidFill>
                <a:latin typeface="Times" pitchFamily="18" charset="0"/>
              </a:defRPr>
            </a:lvl4pPr>
            <a:lvl5pPr marL="7975600" eaLnBrk="0" hangingPunct="0">
              <a:spcBef>
                <a:spcPct val="0"/>
              </a:spcBef>
              <a:defRPr sz="2400">
                <a:solidFill>
                  <a:schemeClr val="tx1"/>
                </a:solidFill>
                <a:latin typeface="Times" pitchFamily="18" charset="0"/>
              </a:defRPr>
            </a:lvl5pPr>
            <a:lvl6pPr marL="8432800" eaLnBrk="0" fontAlgn="base" hangingPunct="0">
              <a:spcBef>
                <a:spcPct val="0"/>
              </a:spcBef>
              <a:spcAft>
                <a:spcPct val="0"/>
              </a:spcAft>
              <a:defRPr sz="2400">
                <a:solidFill>
                  <a:schemeClr val="tx1"/>
                </a:solidFill>
                <a:latin typeface="Times" pitchFamily="18" charset="0"/>
              </a:defRPr>
            </a:lvl6pPr>
            <a:lvl7pPr marL="8890000" eaLnBrk="0" fontAlgn="base" hangingPunct="0">
              <a:spcBef>
                <a:spcPct val="0"/>
              </a:spcBef>
              <a:spcAft>
                <a:spcPct val="0"/>
              </a:spcAft>
              <a:defRPr sz="2400">
                <a:solidFill>
                  <a:schemeClr val="tx1"/>
                </a:solidFill>
                <a:latin typeface="Times" pitchFamily="18" charset="0"/>
              </a:defRPr>
            </a:lvl7pPr>
            <a:lvl8pPr marL="9347200" eaLnBrk="0" fontAlgn="base" hangingPunct="0">
              <a:spcBef>
                <a:spcPct val="0"/>
              </a:spcBef>
              <a:spcAft>
                <a:spcPct val="0"/>
              </a:spcAft>
              <a:defRPr sz="2400">
                <a:solidFill>
                  <a:schemeClr val="tx1"/>
                </a:solidFill>
                <a:latin typeface="Times" pitchFamily="18" charset="0"/>
              </a:defRPr>
            </a:lvl8pPr>
            <a:lvl9pPr marL="9804400" eaLnBrk="0" fontAlgn="base" hangingPunct="0">
              <a:spcBef>
                <a:spcPct val="0"/>
              </a:spcBef>
              <a:spcAft>
                <a:spcPct val="0"/>
              </a:spcAft>
              <a:defRPr sz="2400">
                <a:solidFill>
                  <a:schemeClr val="tx1"/>
                </a:solidFill>
                <a:latin typeface="Times" pitchFamily="18" charset="0"/>
              </a:defRPr>
            </a:lvl9pPr>
          </a:lstStyle>
          <a:p>
            <a:pPr marL="457200" indent="-457200" eaLnBrk="1" fontAlgn="base" hangingPunct="1">
              <a:spcBef>
                <a:spcPct val="50000"/>
              </a:spcBef>
              <a:spcAft>
                <a:spcPct val="0"/>
              </a:spcAft>
              <a:buClr>
                <a:srgbClr val="920049"/>
              </a:buClr>
              <a:buFont typeface="Arial" panose="020B0604020202020204" pitchFamily="34" charset="0"/>
              <a:buChar char="•"/>
            </a:pPr>
            <a:r>
              <a:rPr lang="en-GB" sz="2600" dirty="0">
                <a:solidFill>
                  <a:srgbClr val="000000"/>
                </a:solidFill>
                <a:latin typeface="+mn-lt"/>
                <a:cs typeface="Arial" charset="0"/>
              </a:rPr>
              <a:t>Funders of research are often very rigorous about the research that they fund but it can be a challenge to apply the same level of rigour to the funding process itself.</a:t>
            </a:r>
          </a:p>
          <a:p>
            <a:pPr marL="457200" indent="-457200" eaLnBrk="1" fontAlgn="base" hangingPunct="1">
              <a:spcBef>
                <a:spcPct val="50000"/>
              </a:spcBef>
              <a:spcAft>
                <a:spcPct val="0"/>
              </a:spcAft>
              <a:buClr>
                <a:srgbClr val="920049"/>
              </a:buClr>
              <a:buFont typeface="Arial" panose="020B0604020202020204" pitchFamily="34" charset="0"/>
              <a:buChar char="•"/>
            </a:pPr>
            <a:r>
              <a:rPr lang="en-GB" sz="2600" dirty="0">
                <a:solidFill>
                  <a:srgbClr val="000000"/>
                </a:solidFill>
                <a:latin typeface="+mn-lt"/>
                <a:cs typeface="Arial" charset="0"/>
              </a:rPr>
              <a:t>Importance of the “4 As” has driven the demand to evidence claims about the efficacy of funding.</a:t>
            </a:r>
          </a:p>
          <a:p>
            <a:pPr marL="457200" indent="-457200" eaLnBrk="1" fontAlgn="base" hangingPunct="1">
              <a:spcBef>
                <a:spcPct val="50000"/>
              </a:spcBef>
              <a:spcAft>
                <a:spcPct val="0"/>
              </a:spcAft>
              <a:buClr>
                <a:srgbClr val="920049"/>
              </a:buClr>
              <a:buFont typeface="Arial" panose="020B0604020202020204" pitchFamily="34" charset="0"/>
              <a:buChar char="•"/>
            </a:pPr>
            <a:r>
              <a:rPr lang="en-GB" sz="2600" dirty="0">
                <a:solidFill>
                  <a:srgbClr val="000000"/>
                </a:solidFill>
                <a:latin typeface="+mn-lt"/>
                <a:cs typeface="Arial" charset="0"/>
              </a:rPr>
              <a:t>Research/generation of knowledge is a complex social phenomenon.</a:t>
            </a:r>
          </a:p>
          <a:p>
            <a:pPr marL="457200" indent="-457200" eaLnBrk="1" fontAlgn="base" hangingPunct="1">
              <a:spcBef>
                <a:spcPct val="50000"/>
              </a:spcBef>
              <a:spcAft>
                <a:spcPct val="0"/>
              </a:spcAft>
              <a:buClr>
                <a:srgbClr val="920049"/>
              </a:buClr>
              <a:buFont typeface="Arial" panose="020B0604020202020204" pitchFamily="34" charset="0"/>
              <a:buChar char="•"/>
            </a:pPr>
            <a:r>
              <a:rPr lang="en-GB" sz="2600" dirty="0">
                <a:solidFill>
                  <a:srgbClr val="000000"/>
                </a:solidFill>
                <a:latin typeface="+mn-lt"/>
                <a:cs typeface="Arial" charset="0"/>
              </a:rPr>
              <a:t>Data ≠ Analysis ≠ Evaluation  </a:t>
            </a:r>
          </a:p>
          <a:p>
            <a:pPr eaLnBrk="1" fontAlgn="base" hangingPunct="1">
              <a:spcBef>
                <a:spcPct val="50000"/>
              </a:spcBef>
              <a:spcAft>
                <a:spcPct val="0"/>
              </a:spcAft>
              <a:buClr>
                <a:srgbClr val="920049"/>
              </a:buClr>
              <a:buFontTx/>
              <a:buChar char="•"/>
            </a:pPr>
            <a:endParaRPr lang="en-GB" sz="1600" dirty="0">
              <a:solidFill>
                <a:srgbClr val="000000"/>
              </a:solidFill>
              <a:latin typeface="Verdana" pitchFamily="34" charset="0"/>
              <a:cs typeface="Arial" charset="0"/>
            </a:endParaRPr>
          </a:p>
        </p:txBody>
      </p:sp>
      <p:sp>
        <p:nvSpPr>
          <p:cNvPr id="10" name="Title 1">
            <a:extLst>
              <a:ext uri="{FF2B5EF4-FFF2-40B4-BE49-F238E27FC236}">
                <a16:creationId xmlns:a16="http://schemas.microsoft.com/office/drawing/2014/main" id="{42C938CF-AB03-4E28-9223-919EB06BB3B1}"/>
              </a:ext>
            </a:extLst>
          </p:cNvPr>
          <p:cNvSpPr txBox="1">
            <a:spLocks/>
          </p:cNvSpPr>
          <p:nvPr/>
        </p:nvSpPr>
        <p:spPr>
          <a:xfrm>
            <a:off x="838200" y="321718"/>
            <a:ext cx="9069486" cy="135046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Analytical Rigour</a:t>
            </a:r>
          </a:p>
        </p:txBody>
      </p:sp>
      <p:pic>
        <p:nvPicPr>
          <p:cNvPr id="2" name="Picture 1">
            <a:extLst>
              <a:ext uri="{FF2B5EF4-FFF2-40B4-BE49-F238E27FC236}">
                <a16:creationId xmlns:a16="http://schemas.microsoft.com/office/drawing/2014/main" id="{07F8AC51-EDE6-4431-9AE7-F2D9E847DD09}"/>
              </a:ext>
            </a:extLst>
          </p:cNvPr>
          <p:cNvPicPr>
            <a:picLocks noChangeAspect="1"/>
          </p:cNvPicPr>
          <p:nvPr/>
        </p:nvPicPr>
        <p:blipFill rotWithShape="1">
          <a:blip r:embed="rId3"/>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2020950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4C21-8AC2-4C89-97B9-C99C110CC642}"/>
              </a:ext>
            </a:extLst>
          </p:cNvPr>
          <p:cNvSpPr>
            <a:spLocks noGrp="1"/>
          </p:cNvSpPr>
          <p:nvPr>
            <p:ph type="title"/>
          </p:nvPr>
        </p:nvSpPr>
        <p:spPr>
          <a:xfrm>
            <a:off x="609600" y="323025"/>
            <a:ext cx="10972800" cy="1143000"/>
          </a:xfrm>
        </p:spPr>
        <p:txBody>
          <a:bodyPr/>
          <a:lstStyle/>
          <a:p>
            <a:r>
              <a:rPr lang="en-GB" dirty="0"/>
              <a:t>Why is Interconnectedness Important?</a:t>
            </a:r>
          </a:p>
        </p:txBody>
      </p:sp>
      <p:sp>
        <p:nvSpPr>
          <p:cNvPr id="3" name="Text Placeholder 2">
            <a:extLst>
              <a:ext uri="{FF2B5EF4-FFF2-40B4-BE49-F238E27FC236}">
                <a16:creationId xmlns:a16="http://schemas.microsoft.com/office/drawing/2014/main" id="{A5C74B8D-84E3-4199-8221-6EE53004E88A}"/>
              </a:ext>
            </a:extLst>
          </p:cNvPr>
          <p:cNvSpPr>
            <a:spLocks noGrp="1"/>
          </p:cNvSpPr>
          <p:nvPr>
            <p:ph type="body" idx="1"/>
          </p:nvPr>
        </p:nvSpPr>
        <p:spPr/>
        <p:txBody>
          <a:bodyPr/>
          <a:lstStyle/>
          <a:p>
            <a:pPr marL="514350" indent="-514350">
              <a:buFont typeface="+mj-lt"/>
              <a:buAutoNum type="arabicPeriod"/>
            </a:pPr>
            <a:r>
              <a:rPr lang="en-GB" dirty="0"/>
              <a:t>Reduces the need to ask people for more information – data can be understood from the linkages</a:t>
            </a:r>
          </a:p>
          <a:p>
            <a:pPr marL="514350" indent="-514350">
              <a:buFont typeface="+mj-lt"/>
              <a:buAutoNum type="arabicPeriod"/>
            </a:pPr>
            <a:endParaRPr lang="en-GB" dirty="0"/>
          </a:p>
          <a:p>
            <a:pPr marL="514350" indent="-514350">
              <a:buFont typeface="+mj-lt"/>
              <a:buAutoNum type="arabicPeriod"/>
            </a:pPr>
            <a:r>
              <a:rPr lang="en-GB" dirty="0"/>
              <a:t>Increases the consistency and quality of the information supplied if it has been externally validated instead of simply reported</a:t>
            </a:r>
          </a:p>
          <a:p>
            <a:pPr marL="514350" indent="-514350">
              <a:buFont typeface="+mj-lt"/>
              <a:buAutoNum type="arabicPeriod"/>
            </a:pPr>
            <a:endParaRPr lang="en-GB" dirty="0"/>
          </a:p>
          <a:p>
            <a:pPr marL="514350" indent="-514350">
              <a:buFont typeface="+mj-lt"/>
              <a:buAutoNum type="arabicPeriod"/>
            </a:pPr>
            <a:r>
              <a:rPr lang="en-GB" dirty="0"/>
              <a:t>Allows for more sophisticated understanding of the data and what it might mean</a:t>
            </a:r>
          </a:p>
        </p:txBody>
      </p:sp>
      <p:pic>
        <p:nvPicPr>
          <p:cNvPr id="4" name="Picture 3">
            <a:extLst>
              <a:ext uri="{FF2B5EF4-FFF2-40B4-BE49-F238E27FC236}">
                <a16:creationId xmlns:a16="http://schemas.microsoft.com/office/drawing/2014/main" id="{99DC96A3-AD75-4489-9E97-198AC18F18DA}"/>
              </a:ext>
            </a:extLst>
          </p:cNvPr>
          <p:cNvPicPr>
            <a:picLocks noChangeAspect="1"/>
          </p:cNvPicPr>
          <p:nvPr/>
        </p:nvPicPr>
        <p:blipFill rotWithShape="1">
          <a:blip r:embed="rId2"/>
          <a:srcRect t="1" r="65084" b="3164"/>
          <a:stretch/>
        </p:blipFill>
        <p:spPr>
          <a:xfrm>
            <a:off x="10472511" y="0"/>
            <a:ext cx="1719489" cy="1693069"/>
          </a:xfrm>
          <a:prstGeom prst="rect">
            <a:avLst/>
          </a:prstGeom>
        </p:spPr>
      </p:pic>
    </p:spTree>
    <p:extLst>
      <p:ext uri="{BB962C8B-B14F-4D97-AF65-F5344CB8AC3E}">
        <p14:creationId xmlns:p14="http://schemas.microsoft.com/office/powerpoint/2010/main" val="1052129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31C4901-6A03-493D-A201-86063371882E}"/>
              </a:ext>
            </a:extLst>
          </p:cNvPr>
          <p:cNvGraphicFramePr>
            <a:graphicFrameLocks/>
          </p:cNvGraphicFramePr>
          <p:nvPr/>
        </p:nvGraphicFramePr>
        <p:xfrm>
          <a:off x="0" y="0"/>
          <a:ext cx="12192000" cy="68579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840075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ont and logo master">
  <a:themeElements>
    <a:clrScheme name="MRC Theme">
      <a:dk1>
        <a:srgbClr val="2E2C61"/>
      </a:dk1>
      <a:lt1>
        <a:srgbClr val="FFFFFF"/>
      </a:lt1>
      <a:dk2>
        <a:srgbClr val="2E2C61"/>
      </a:dk2>
      <a:lt2>
        <a:srgbClr val="FFFFFF"/>
      </a:lt2>
      <a:accent1>
        <a:srgbClr val="00BED5"/>
      </a:accent1>
      <a:accent2>
        <a:srgbClr val="008AAD"/>
      </a:accent2>
      <a:accent3>
        <a:srgbClr val="E94D36"/>
      </a:accent3>
      <a:accent4>
        <a:srgbClr val="616161"/>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1369</Words>
  <Application>Microsoft Office PowerPoint</Application>
  <PresentationFormat>Widescreen</PresentationFormat>
  <Paragraphs>215</Paragraphs>
  <Slides>30</Slides>
  <Notes>13</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30</vt:i4>
      </vt:variant>
    </vt:vector>
  </HeadingPairs>
  <TitlesOfParts>
    <vt:vector size="43" baseType="lpstr">
      <vt:lpstr>Arial</vt:lpstr>
      <vt:lpstr>Avenir</vt:lpstr>
      <vt:lpstr>Calibri</vt:lpstr>
      <vt:lpstr>Calibri Light</vt:lpstr>
      <vt:lpstr>Dosis</vt:lpstr>
      <vt:lpstr>Lato Light</vt:lpstr>
      <vt:lpstr>Merriweather Sans</vt:lpstr>
      <vt:lpstr>Times</vt:lpstr>
      <vt:lpstr>Times New Roman</vt:lpstr>
      <vt:lpstr>Verdana</vt:lpstr>
      <vt:lpstr>Wingdings</vt:lpstr>
      <vt:lpstr>Office Theme</vt:lpstr>
      <vt:lpstr>Font and logo master</vt:lpstr>
      <vt:lpstr>PowerPoint Presentation</vt:lpstr>
      <vt:lpstr>Contents</vt:lpstr>
      <vt:lpstr>Who am I? What is my Background?</vt:lpstr>
      <vt:lpstr>What is Researchfish?</vt:lpstr>
      <vt:lpstr>Why ask for information?</vt:lpstr>
      <vt:lpstr>PowerPoint Presentation</vt:lpstr>
      <vt:lpstr>PowerPoint Presentation</vt:lpstr>
      <vt:lpstr>Why is Interconnectedness Important?</vt:lpstr>
      <vt:lpstr>PowerPoint Presentation</vt:lpstr>
      <vt:lpstr>PowerPoint Presentation</vt:lpstr>
      <vt:lpstr>PowerPoint Presentation</vt:lpstr>
      <vt:lpstr>PowerPoint Presentation</vt:lpstr>
      <vt:lpstr>Research Funding Data</vt:lpstr>
      <vt:lpstr>Gateway to Research</vt:lpstr>
      <vt:lpstr>Federal Reporter</vt:lpstr>
      <vt:lpstr>CORDIS</vt:lpstr>
      <vt:lpstr>Combining data from multiple sources</vt:lpstr>
      <vt:lpstr>EuropePMC</vt:lpstr>
      <vt:lpstr>OpenAire</vt:lpstr>
      <vt:lpstr>ORCID</vt:lpstr>
      <vt:lpstr>Projects using data</vt:lpstr>
      <vt:lpstr>Therapies and Identified Patents</vt:lpstr>
      <vt:lpstr>Grantee Matching</vt:lpstr>
      <vt:lpstr>PowerPoint Presentation</vt:lpstr>
      <vt:lpstr>Basic model: duration and funding value</vt:lpstr>
      <vt:lpstr>Advanced model: 9 predictors</vt:lpstr>
      <vt:lpstr>Predicted probabilities</vt:lpstr>
      <vt:lpstr>Logical framework for evaluation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Gavin Reddick</dc:creator>
  <cp:lastModifiedBy>Gavin Reddick</cp:lastModifiedBy>
  <cp:revision>5</cp:revision>
  <dcterms:created xsi:type="dcterms:W3CDTF">2020-02-24T14:34:12Z</dcterms:created>
  <dcterms:modified xsi:type="dcterms:W3CDTF">2021-10-24T17:28:32Z</dcterms:modified>
</cp:coreProperties>
</file>

<file path=docProps/thumbnail.jpeg>
</file>